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4CC94E-343A-45C3-8B85-03311CDC03AF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93296-461E-444C-9193-C033677C44A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708275"/>
            <a:ext cx="7705725" cy="3649663"/>
          </a:xfrm>
        </p:spPr>
        <p:txBody>
          <a:bodyPr/>
          <a:lstStyle/>
          <a:p>
            <a:pPr marR="0" algn="ctr"/>
            <a:r>
              <a:rPr lang="ru-RU" smtClean="0">
                <a:solidFill>
                  <a:srgbClr val="000099"/>
                </a:solidFill>
              </a:rPr>
              <a:t>	</a:t>
            </a:r>
            <a:r>
              <a:rPr lang="ru-RU" sz="5400" smtClean="0">
                <a:latin typeface="Century Schoolbook" pitchFamily="18" charset="0"/>
              </a:rPr>
              <a:t>  </a:t>
            </a:r>
            <a:r>
              <a:rPr lang="ru-RU" sz="5400" b="1" smtClean="0">
                <a:latin typeface="Century Schoolbook" pitchFamily="18" charset="0"/>
              </a:rPr>
              <a:t>Когда изобрели велосипед?</a:t>
            </a:r>
          </a:p>
          <a:p>
            <a:pPr marR="0" algn="l"/>
            <a:endParaRPr lang="ru-RU" sz="3200" smtClean="0">
              <a:solidFill>
                <a:srgbClr val="000099"/>
              </a:solidFill>
            </a:endParaRPr>
          </a:p>
          <a:p>
            <a:pPr marR="0"/>
            <a:r>
              <a:rPr lang="ru-RU" sz="2000" smtClean="0">
                <a:solidFill>
                  <a:srgbClr val="000099"/>
                </a:solidFill>
              </a:rPr>
              <a:t>автор Баньковская Вера Михайловна, </a:t>
            </a:r>
          </a:p>
          <a:p>
            <a:pPr marR="0"/>
            <a:r>
              <a:rPr lang="ru-RU" sz="2000" smtClean="0">
                <a:solidFill>
                  <a:srgbClr val="000099"/>
                </a:solidFill>
              </a:rPr>
              <a:t>учитель начальных классов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«</a:t>
            </a:r>
            <a:r>
              <a:rPr lang="ru-RU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Раллей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5013325"/>
            <a:ext cx="79914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Этот велосипед почти совсем как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современный, хотя его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сконструировали в 1891 г.</a:t>
            </a:r>
          </a:p>
        </p:txBody>
      </p:sp>
      <p:pic>
        <p:nvPicPr>
          <p:cNvPr id="17412" name="Picture 1" descr="C:\Users\Галин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89138"/>
            <a:ext cx="460851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04850"/>
            <a:ext cx="8258175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 кого из вас есть велосипед?</a:t>
            </a:r>
            <a:br>
              <a:rPr lang="ru-RU" dirty="0" smtClean="0"/>
            </a:br>
            <a:r>
              <a:rPr lang="ru-RU" dirty="0" smtClean="0"/>
              <a:t>Знаете ли вы, как он устроен?</a:t>
            </a:r>
            <a:endParaRPr lang="ru-RU" dirty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ph idx="1"/>
          </p:nvPr>
        </p:nvGraphicFramePr>
        <p:xfrm>
          <a:off x="1063625" y="2243138"/>
          <a:ext cx="7016750" cy="3771900"/>
        </p:xfrm>
        <a:graphic>
          <a:graphicData uri="http://schemas.openxmlformats.org/presentationml/2006/ole">
            <p:oleObj spid="_x0000_s3074" name="Image" r:id="rId3" imgW="11887200" imgH="6400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Impact"/>
              </a:rPr>
              <a:t>Устройство велосипеда</a:t>
            </a:r>
            <a:endParaRPr lang="ru-RU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57188" y="1428750"/>
            <a:ext cx="8280400" cy="8636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Рама – несущая часть велосипеда.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50825" y="2420938"/>
            <a:ext cx="2808288" cy="1223962"/>
          </a:xfrm>
          <a:prstGeom prst="vertic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Педаль – ножной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рычаг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 велосипеде.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214313" y="3857625"/>
            <a:ext cx="2916237" cy="2160588"/>
          </a:xfrm>
          <a:prstGeom prst="horizont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Спица – металлический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стержень, служащий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для соединения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ступицы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колеса с ободом.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00063" y="6072188"/>
            <a:ext cx="8064500" cy="576262"/>
          </a:xfrm>
          <a:prstGeom prst="horizont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Руль – устройство для управления движением в заданном направлении.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643563" y="2357438"/>
            <a:ext cx="3313112" cy="2808287"/>
          </a:xfrm>
          <a:prstGeom prst="vertic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Обод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наружная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часть колеса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виде круга,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опирающаяся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на спицы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обтягиваемая сверху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шиной.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643563" y="5214938"/>
            <a:ext cx="3348037" cy="863600"/>
          </a:xfrm>
          <a:prstGeom prst="horizont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Фара - для освещения дороги.</a:t>
            </a:r>
          </a:p>
        </p:txBody>
      </p:sp>
      <p:pic>
        <p:nvPicPr>
          <p:cNvPr id="18441" name="Picture 2" descr="AquaSkipper - велосипед, прыгающий по воде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636838"/>
            <a:ext cx="2105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Где вы катаетесь на велосипедах?</a:t>
            </a:r>
            <a:endParaRPr lang="ru-RU" dirty="0"/>
          </a:p>
        </p:txBody>
      </p:sp>
      <p:pic>
        <p:nvPicPr>
          <p:cNvPr id="4" name="Picture 22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643063"/>
            <a:ext cx="2000250" cy="1925637"/>
          </a:xfrm>
          <a:ln>
            <a:solidFill>
              <a:srgbClr val="0000FF"/>
            </a:solidFill>
          </a:ln>
        </p:spPr>
      </p:pic>
      <p:pic>
        <p:nvPicPr>
          <p:cNvPr id="5" name="Picture 25" descr="Безымянны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28813"/>
            <a:ext cx="1762125" cy="1943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2000250" y="3786188"/>
            <a:ext cx="2160588" cy="2735262"/>
          </a:xfrm>
          <a:prstGeom prst="upArrowCallout">
            <a:avLst>
              <a:gd name="adj1" fmla="val 25000"/>
              <a:gd name="adj2" fmla="val 25000"/>
              <a:gd name="adj3" fmla="val 21100"/>
              <a:gd name="adj4" fmla="val 6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>
                <a:solidFill>
                  <a:srgbClr val="CC0000"/>
                </a:solidFill>
                <a:latin typeface="Constantia" pitchFamily="18" charset="0"/>
              </a:rPr>
              <a:t>Разрешающий знак.</a:t>
            </a:r>
          </a:p>
          <a:p>
            <a:pPr algn="ctr"/>
            <a:r>
              <a:rPr lang="ru-RU">
                <a:latin typeface="Constantia" pitchFamily="18" charset="0"/>
              </a:rPr>
              <a:t>Обозначает </a:t>
            </a:r>
          </a:p>
          <a:p>
            <a:pPr algn="ctr"/>
            <a:r>
              <a:rPr lang="ru-RU">
                <a:latin typeface="Constantia" pitchFamily="18" charset="0"/>
              </a:rPr>
              <a:t>велосипедную </a:t>
            </a:r>
          </a:p>
          <a:p>
            <a:pPr algn="ctr"/>
            <a:r>
              <a:rPr lang="ru-RU">
                <a:latin typeface="Constantia" pitchFamily="18" charset="0"/>
              </a:rPr>
              <a:t>дорожку,</a:t>
            </a:r>
          </a:p>
          <a:p>
            <a:pPr algn="ctr"/>
            <a:r>
              <a:rPr lang="ru-RU">
                <a:latin typeface="Constantia" pitchFamily="18" charset="0"/>
              </a:rPr>
              <a:t>то есть то место,</a:t>
            </a:r>
          </a:p>
          <a:p>
            <a:pPr algn="ctr"/>
            <a:r>
              <a:rPr lang="ru-RU">
                <a:latin typeface="Constantia" pitchFamily="18" charset="0"/>
              </a:rPr>
              <a:t>где вы можете ехать.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4500563" y="4071938"/>
            <a:ext cx="2122487" cy="2232025"/>
          </a:xfrm>
          <a:prstGeom prst="upArrowCallout">
            <a:avLst>
              <a:gd name="adj1" fmla="val 25000"/>
              <a:gd name="adj2" fmla="val 25000"/>
              <a:gd name="adj3" fmla="val 17527"/>
              <a:gd name="adj4" fmla="val 6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>
                <a:solidFill>
                  <a:srgbClr val="CC0000"/>
                </a:solidFill>
                <a:latin typeface="Constantia" pitchFamily="18" charset="0"/>
              </a:rPr>
              <a:t>Запрещающий знак.</a:t>
            </a:r>
          </a:p>
          <a:p>
            <a:pPr algn="ctr"/>
            <a:r>
              <a:rPr lang="ru-RU">
                <a:latin typeface="Constantia" pitchFamily="18" charset="0"/>
              </a:rPr>
              <a:t>Что же он нам </a:t>
            </a:r>
          </a:p>
          <a:p>
            <a:pPr algn="ctr"/>
            <a:r>
              <a:rPr lang="ru-RU">
                <a:latin typeface="Constantia" pitchFamily="18" charset="0"/>
              </a:rPr>
              <a:t>запрещает?</a:t>
            </a:r>
          </a:p>
          <a:p>
            <a:pPr algn="ctr"/>
            <a:endParaRPr lang="ru-RU">
              <a:solidFill>
                <a:srgbClr val="CC0000"/>
              </a:solidFill>
              <a:latin typeface="Constantia" pitchFamily="18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6804025" y="3860800"/>
            <a:ext cx="2016125" cy="1800225"/>
          </a:xfrm>
          <a:prstGeom prst="foldedCorner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Этот </a:t>
            </a:r>
            <a:r>
              <a:rPr lang="ru-RU" dirty="0">
                <a:latin typeface="+mn-lt"/>
                <a:cs typeface="+mn-cs"/>
              </a:rPr>
              <a:t>знак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обозначает, что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этом месте нельзя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ехать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велосипеде.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C0000"/>
                </a:solidFill>
                <a:latin typeface="+mn-lt"/>
                <a:cs typeface="+mn-cs"/>
              </a:rPr>
              <a:t>Запомни!!!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Чем необычны эти велосипеды?</a:t>
            </a:r>
            <a:endParaRPr lang="ru-RU" b="1" dirty="0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ph idx="1"/>
          </p:nvPr>
        </p:nvGraphicFramePr>
        <p:xfrm>
          <a:off x="715963" y="2214563"/>
          <a:ext cx="1758950" cy="3517900"/>
        </p:xfrm>
        <a:graphic>
          <a:graphicData uri="http://schemas.openxmlformats.org/presentationml/2006/ole">
            <p:oleObj spid="_x0000_s4098" name="Image" r:id="rId3" imgW="914400" imgH="1828800" progId="">
              <p:embed/>
            </p:oleObj>
          </a:graphicData>
        </a:graphic>
      </p:graphicFrame>
      <p:graphicFrame>
        <p:nvGraphicFramePr>
          <p:cNvPr id="8195" name="Object 13"/>
          <p:cNvGraphicFramePr>
            <a:graphicFrameLocks noChangeAspect="1"/>
          </p:cNvGraphicFramePr>
          <p:nvPr/>
        </p:nvGraphicFramePr>
        <p:xfrm>
          <a:off x="3571875" y="2071688"/>
          <a:ext cx="4679950" cy="2303462"/>
        </p:xfrm>
        <a:graphic>
          <a:graphicData uri="http://schemas.openxmlformats.org/presentationml/2006/ole">
            <p:oleObj spid="_x0000_s4099" name="Image" r:id="rId4" imgW="3657600" imgH="1828800" progId="">
              <p:embed/>
            </p:oleObj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3429000" y="4643438"/>
          <a:ext cx="4897438" cy="1919287"/>
        </p:xfrm>
        <a:graphic>
          <a:graphicData uri="http://schemas.openxmlformats.org/presentationml/2006/ole">
            <p:oleObj spid="_x0000_s4100" name="Image" r:id="rId5" imgW="5486400" imgH="1828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830042" cy="172819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Задание</a:t>
            </a:r>
            <a:b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827088" y="5229225"/>
            <a:ext cx="7561262" cy="1314450"/>
          </a:xfrm>
          <a:prstGeom prst="rect">
            <a:avLst/>
          </a:prstGeom>
          <a:solidFill>
            <a:schemeClr val="bg2"/>
          </a:solidFill>
        </p:spPr>
        <p:txBody>
          <a:bodyPr lIns="0" rIns="0" bIns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+mj-cs"/>
              </a:rPr>
              <a:t>На каком велосипеде начинают ездить, на  каком – когда подрастут, а на каком – ездят взрослые?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  <a:cs typeface="+mj-cs"/>
              </a:rPr>
              <a:t>Пронумеруйте этот порядок.</a:t>
            </a:r>
          </a:p>
        </p:txBody>
      </p:sp>
      <p:graphicFrame>
        <p:nvGraphicFramePr>
          <p:cNvPr id="9219" name="Object 13"/>
          <p:cNvGraphicFramePr>
            <a:graphicFrameLocks noGrp="1" noChangeAspect="1"/>
          </p:cNvGraphicFramePr>
          <p:nvPr/>
        </p:nvGraphicFramePr>
        <p:xfrm>
          <a:off x="395288" y="908050"/>
          <a:ext cx="2089150" cy="2016125"/>
        </p:xfrm>
        <a:graphic>
          <a:graphicData uri="http://schemas.openxmlformats.org/presentationml/2006/ole">
            <p:oleObj spid="_x0000_s5122" name="Image" r:id="rId3" imgW="1828800" imgH="1828800" progId="">
              <p:embed/>
            </p:oleObj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7164388" y="836613"/>
          <a:ext cx="1619250" cy="2049462"/>
        </p:xfrm>
        <a:graphic>
          <a:graphicData uri="http://schemas.openxmlformats.org/presentationml/2006/ole">
            <p:oleObj spid="_x0000_s5123" name="Image" r:id="rId4" imgW="1828800" imgH="1828800" progId="">
              <p:embed/>
            </p:oleObj>
          </a:graphicData>
        </a:graphic>
      </p:graphicFrame>
      <p:graphicFrame>
        <p:nvGraphicFramePr>
          <p:cNvPr id="9221" name="Object 17"/>
          <p:cNvGraphicFramePr>
            <a:graphicFrameLocks noChangeAspect="1"/>
          </p:cNvGraphicFramePr>
          <p:nvPr/>
        </p:nvGraphicFramePr>
        <p:xfrm>
          <a:off x="1619250" y="3068638"/>
          <a:ext cx="2808288" cy="1655762"/>
        </p:xfrm>
        <a:graphic>
          <a:graphicData uri="http://schemas.openxmlformats.org/presentationml/2006/ole">
            <p:oleObj spid="_x0000_s5124" name="Image" r:id="rId5" imgW="3657600" imgH="1828800" progId="">
              <p:embed/>
            </p:oleObj>
          </a:graphicData>
        </a:graphic>
      </p:graphicFrame>
      <p:graphicFrame>
        <p:nvGraphicFramePr>
          <p:cNvPr id="9222" name="Object 18"/>
          <p:cNvGraphicFramePr>
            <a:graphicFrameLocks noChangeAspect="1"/>
          </p:cNvGraphicFramePr>
          <p:nvPr/>
        </p:nvGraphicFramePr>
        <p:xfrm>
          <a:off x="4716463" y="3141663"/>
          <a:ext cx="2808287" cy="1616075"/>
        </p:xfrm>
        <a:graphic>
          <a:graphicData uri="http://schemas.openxmlformats.org/presentationml/2006/ole">
            <p:oleObj spid="_x0000_s5125" name="Image" r:id="rId6" imgW="2743200" imgH="1828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ЛИТЕРАТУРА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C99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2428875"/>
            <a:ext cx="7329487" cy="4000500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i="1" dirty="0" smtClean="0">
                <a:solidFill>
                  <a:srgbClr val="CC99FF"/>
                </a:solidFill>
              </a:rPr>
              <a:t>1.</a:t>
            </a:r>
            <a:r>
              <a:rPr lang="ru-RU" sz="2400" i="1" dirty="0" smtClean="0">
                <a:solidFill>
                  <a:srgbClr val="000000"/>
                </a:solidFill>
              </a:rPr>
              <a:t> Тихомирова Е. М., Поурочные разработки по предмету «Окружающий мир» - Москва, издательство «Экзамен», – 2006.</a:t>
            </a:r>
            <a:endParaRPr lang="ru-RU" sz="2400" i="1" dirty="0" smtClean="0">
              <a:solidFill>
                <a:srgbClr val="CC99FF"/>
              </a:solidFill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i="1" dirty="0" smtClean="0">
                <a:solidFill>
                  <a:srgbClr val="CC99FF"/>
                </a:solidFill>
              </a:rPr>
              <a:t>2. </a:t>
            </a:r>
            <a:r>
              <a:rPr lang="ru-RU" sz="2400" i="1" dirty="0" smtClean="0">
                <a:solidFill>
                  <a:srgbClr val="000000"/>
                </a:solidFill>
              </a:rPr>
              <a:t>Плешаков А. А., Мир вокруг нас - Москва «Просвещение» - 2006.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i="1" dirty="0" smtClean="0">
                <a:solidFill>
                  <a:srgbClr val="CC99FF"/>
                </a:solidFill>
              </a:rPr>
              <a:t>3.</a:t>
            </a:r>
            <a:r>
              <a:rPr lang="ru-RU" sz="2400" i="1" dirty="0" smtClean="0">
                <a:solidFill>
                  <a:srgbClr val="000000"/>
                </a:solidFill>
              </a:rPr>
              <a:t>Плешаков А. А., Мир вокруг нас, рабочая тетрадь,   </a:t>
            </a:r>
            <a:r>
              <a:rPr lang="ru-RU" sz="2400" i="1" dirty="0" smtClean="0"/>
              <a:t>Москва</a:t>
            </a:r>
            <a:r>
              <a:rPr lang="ru-RU" sz="2400" i="1" dirty="0" smtClean="0">
                <a:solidFill>
                  <a:srgbClr val="000000"/>
                </a:solidFill>
              </a:rPr>
              <a:t> «Просвещение» - 2006.</a:t>
            </a:r>
            <a:endParaRPr lang="ru-RU" sz="2400" i="1" dirty="0" smtClean="0">
              <a:solidFill>
                <a:srgbClr val="CC99FF"/>
              </a:solidFill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i="1" dirty="0" smtClean="0">
                <a:solidFill>
                  <a:srgbClr val="CC99FF"/>
                </a:solidFill>
              </a:rPr>
              <a:t>4. </a:t>
            </a:r>
            <a:r>
              <a:rPr lang="ru-RU" sz="2400" i="1" dirty="0" smtClean="0"/>
              <a:t>«Что такое? Кто такой?» - Москва «Педагогика» - 1975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CC99FF"/>
                </a:solidFill>
              </a:rPr>
              <a:t>5. </a:t>
            </a:r>
            <a:r>
              <a:rPr lang="ru-RU" sz="2400" i="1" dirty="0" smtClean="0"/>
              <a:t> Фотоматериалы Интернета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858838"/>
            <a:ext cx="4719637" cy="2786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ЗАГАДКА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У него – два колеса </a:t>
            </a:r>
            <a:br>
              <a:rPr lang="ru-RU" sz="3100" b="1" dirty="0" smtClean="0"/>
            </a:br>
            <a:r>
              <a:rPr lang="ru-RU" sz="3100" b="1" dirty="0" smtClean="0"/>
              <a:t>И седло на раме,</a:t>
            </a:r>
            <a:br>
              <a:rPr lang="ru-RU" sz="3100" b="1" dirty="0" smtClean="0"/>
            </a:br>
            <a:r>
              <a:rPr lang="ru-RU" sz="3100" b="1" dirty="0" smtClean="0"/>
              <a:t>Две педали есть внизу, </a:t>
            </a:r>
            <a:br>
              <a:rPr lang="ru-RU" sz="3100" b="1" dirty="0" smtClean="0"/>
            </a:br>
            <a:r>
              <a:rPr lang="ru-RU" sz="3100" b="1" dirty="0" smtClean="0"/>
              <a:t>Крутят их ногами.</a:t>
            </a:r>
            <a:br>
              <a:rPr lang="ru-RU" sz="3100" b="1" dirty="0" smtClean="0"/>
            </a:br>
            <a:endParaRPr lang="ru-RU" sz="3100" dirty="0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716463" y="4149725"/>
          <a:ext cx="3240087" cy="2373313"/>
        </p:xfrm>
        <a:graphic>
          <a:graphicData uri="http://schemas.openxmlformats.org/presentationml/2006/ole">
            <p:oleObj spid="_x0000_s1026" name="Диаграмма" r:id="rId3" imgW="3670459" imgH="2520791" progId="MSGraph.Chart.8">
              <p:embed followColorScheme="full"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5003800" y="981075"/>
          <a:ext cx="3744913" cy="2016125"/>
        </p:xfrm>
        <a:graphic>
          <a:graphicData uri="http://schemas.openxmlformats.org/presentationml/2006/ole">
            <p:oleObj spid="_x0000_s1027" name="Точечный рисунок" r:id="rId4" imgW="3939881" imgH="1798095" progId="PBrush">
              <p:embed/>
            </p:oleObj>
          </a:graphicData>
        </a:graphic>
      </p:graphicFrame>
      <p:pic>
        <p:nvPicPr>
          <p:cNvPr id="1029" name="Picture 11" descr="&amp;Dcy;&amp;iecy;&amp;tcy;&amp;scy;&amp;kcy;&amp;icy;&amp;iecy; &amp;vcy;&amp;iecy;&amp;lcy;&amp;ocy;&amp;scy;&amp;icy;&amp;pcy;&amp;iecy;&amp;dcy;&amp;ycy; CHICCO &amp;vcy; &amp;Mcy;&amp;ocy;&amp;scy;&amp;kcy;&amp;vcy;&amp;iecy; &amp;vcy; &amp;icy;&amp;ncy;&amp;tcy;&amp;iecy;&amp;rcy;&amp;ncy;&amp;iecy;&amp;tcy;-&amp;mcy;&amp;acy;&amp;gcy;&amp;acy;&amp;zcy;&amp;icy;&amp;ncy;&amp;iecy; Mallstreet.ru, &amp;kcy;&amp;ucy;&amp;pcy;&amp;icy;&amp;tcy;&amp;softcy; &amp;vcy;&amp;iecy;&amp;lcy;&amp;ocy;&amp;scy;&amp;icy;&amp;pcy;&amp;iecy;&amp;dcy; &amp;dcy;&amp;lcy;&amp;yacy; &amp;dcy;&amp;iecy;&amp;tcy;&amp;iecy;&amp;jcy; &amp;CHcy;&amp;icy;&amp;kcy;&amp;ocy; &amp;pcy;&amp;ocy; &amp;ncy;&amp;icy;&amp;zcy;&amp;kcy;&amp;ocy;&amp;jcy; &amp;tscy;&amp;iecy;&amp;n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933825"/>
            <a:ext cx="27003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4" descr="http://allforchildren.ru/pictures/airplane_s/airplane2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933825"/>
            <a:ext cx="34178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08720"/>
            <a:ext cx="8229600" cy="19442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Из  истории</a:t>
            </a:r>
            <a:br>
              <a:rPr lang="ru-RU" sz="80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</a:b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3779838" y="4437063"/>
          <a:ext cx="1728787" cy="2254250"/>
        </p:xfrm>
        <a:graphic>
          <a:graphicData uri="http://schemas.openxmlformats.org/presentationml/2006/ole">
            <p:oleObj spid="_x0000_s2050" name="Точечный рисунок" r:id="rId3" imgW="1798095" imgH="2194750" progId="PBrush">
              <p:embed/>
            </p:oleObj>
          </a:graphicData>
        </a:graphic>
      </p:graphicFrame>
      <p:sp>
        <p:nvSpPr>
          <p:cNvPr id="10" name="Овальная выноска 9"/>
          <p:cNvSpPr/>
          <p:nvPr/>
        </p:nvSpPr>
        <p:spPr>
          <a:xfrm rot="20910646">
            <a:off x="57150" y="2343150"/>
            <a:ext cx="3111500" cy="27003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Проект первого велосипеда предложил ещё в 1495 году великий учёный Леонардо да Винчи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348038" y="1916113"/>
            <a:ext cx="2128837" cy="1928812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Видимо, поэтому и назвали его «велосипедом», что в переводе с латинского означает «быстроног».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rot="521475">
            <a:off x="5561013" y="2192338"/>
            <a:ext cx="3387725" cy="2971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1817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Германии появился двухколесный велосипед с деревянными колёсами и без педалей. А в России такой велосипед был построен мастером Артамоновым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назывался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самокатом.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F0"/>
                </a:solidFill>
                <a:latin typeface="Georgia" pitchFamily="18" charset="0"/>
              </a:rPr>
              <a:t>Велосипед – «самокат»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86188" y="2428875"/>
            <a:ext cx="4857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	Этот велосипед был полностью сделан из железа и весил более 40 кг. </a:t>
            </a:r>
            <a:endParaRPr lang="ru-RU" sz="4400">
              <a:latin typeface="Constantia" pitchFamily="18" charset="0"/>
            </a:endParaRPr>
          </a:p>
        </p:txBody>
      </p:sp>
      <p:pic>
        <p:nvPicPr>
          <p:cNvPr id="11268" name="Picture 4" descr="&amp;Vcy;&amp;icy;&amp;ncy;&amp;tcy;&amp;acy;&amp;zhcy;&amp;ncy;&amp;ycy;&amp;jcy; &amp;rcy;&amp;icy;&amp;scy;&amp;ucy;&amp;ncy;&amp;ocy;&amp;kcy; &quot;&amp;Dcy;&amp;zhcy;&amp;iecy;&amp;ncy;&amp;tcy;&amp;lcy;&amp;softcy;&amp;mcy;&amp;iecy;&amp;ncy; &amp;ncy;&amp;acy; &amp;ocy;&amp;dcy;&amp;ncy;&amp;ocy;&amp;mcy; &amp;icy;&amp;zcy; &amp;pcy;&amp;iecy;&amp;rcy;&amp;vcy;&amp;ycy;&amp;khcy; &amp;vcy;&amp;iecy;&amp;lcy;&amp;ocy;&amp;scy;&amp;icy;&amp;pcy;&amp;iecy;&amp;dcy;&amp;ocy;&amp;v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351472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00B0F0"/>
                </a:solidFill>
                <a:latin typeface="Georgia" pitchFamily="18" charset="0"/>
              </a:rPr>
              <a:t>«Костотряс»</a:t>
            </a:r>
            <a:endParaRPr lang="ru-RU" smtClean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363" y="1989138"/>
            <a:ext cx="3925887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	Это тяжёлая махина с двумя одинаковыми деревянными колёсами, снабжёнными для крепости железными обручами.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	Передвигаться на таком  велосипеде было неудобно, седока трясло. Движение осуществлялось отталкиванием ногами от земли.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292" name="Picture 8" descr="&amp;Icy;&amp;scy;&amp;tcy;&amp;ocy;&amp;rcy;&amp;icy;&amp;yacy; &amp;vcy;&amp;iecy;&amp;lcy;&amp;ocy;&amp;scy;&amp;icy;&amp;pcy;&amp;iecy;&amp;dcy;&amp;acy; &amp;vcy; &amp;kcy;&amp;acy;&amp;rcy;&amp;tcy;&amp;icy;&amp;ncy;&amp;kcy;&amp;acy;&amp;khcy; &amp;Mcy;&amp;ocy;&amp;iecy;&amp;Scy;&amp;ocy;&amp;zcy;&amp;ncy;&amp;acy;&amp;ncy;&amp;i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781300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«Паук»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6" name="Picture 3" descr="C:\Users\Галина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873" y="2285992"/>
            <a:ext cx="4176388" cy="410368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2286000"/>
            <a:ext cx="3786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onstantia" pitchFamily="18" charset="0"/>
              </a:rPr>
              <a:t>	Вместо деревянных колёс появились  металлические обручи с резиновыми шинами. «Пауки» имели рычаги управления и педали. Переднее колесо очень большое, в рост человека. Из-за</a:t>
            </a:r>
          </a:p>
          <a:p>
            <a:r>
              <a:rPr lang="ru-RU" dirty="0">
                <a:solidFill>
                  <a:srgbClr val="000000"/>
                </a:solidFill>
                <a:latin typeface="Constantia" pitchFamily="18" charset="0"/>
              </a:rPr>
              <a:t>множества спиц оно напоминало </a:t>
            </a:r>
          </a:p>
          <a:p>
            <a:r>
              <a:rPr lang="ru-RU" dirty="0">
                <a:solidFill>
                  <a:srgbClr val="000000"/>
                </a:solidFill>
                <a:latin typeface="Constantia" pitchFamily="18" charset="0"/>
              </a:rPr>
              <a:t>паутину. Отчего машина и получила название «паук». 	Человек сидел над колесом. Такое положение было </a:t>
            </a:r>
          </a:p>
          <a:p>
            <a:r>
              <a:rPr lang="ru-RU" dirty="0">
                <a:solidFill>
                  <a:srgbClr val="000000"/>
                </a:solidFill>
                <a:latin typeface="Constantia" pitchFamily="18" charset="0"/>
              </a:rPr>
              <a:t>опасным.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«Кенгуру»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5157788"/>
            <a:ext cx="845978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усовершенствованный «паук». У этого велосипеда впервые появилась цепная передача (1876 г.).</a:t>
            </a:r>
          </a:p>
        </p:txBody>
      </p:sp>
      <p:pic>
        <p:nvPicPr>
          <p:cNvPr id="14340" name="Picture 2" descr="uh.ru &amp;ecy;&amp;vcy;&amp;ocy;&amp;lcy;&amp;yucy;&amp;tscy;&amp;icy;&amp;yacy; &amp;vcy;&amp;iecy;&amp;lcy;&amp;ocy;&amp;scy;&amp;icy;&amp;pcy;&amp;iecy;&amp;d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773238"/>
            <a:ext cx="38687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«</a:t>
            </a:r>
            <a:r>
              <a:rPr lang="ru-RU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Бициклет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рудж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»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5300663"/>
            <a:ext cx="77755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У этого велосипеда времён 1877 г. Уже есть всё, чем оснащён современный велосипед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4" name="AutoShape 2" descr="data:image/jpeg;base64,/9j/4AAQSkZJRgABAQAAAQABAAD/2wCEAAkGBxQTEhUUExQVFhQWGBgYGRgYGBkaHBgYHB0YHBgaGhwYHSggGBolHBgYITEhJSkrLi4uFx8zODMsNygtLisBCgoKDg0OGxAQGywkICQsLCwsLCwsLCwsLCwsLCwsLCwsLCwsLCwsLCwsLCwsLCwsLCwsLCwsLCwsLCwsLDc3K//AABEIAMEBBQMBIgACEQEDEQH/xAAbAAABBQEBAAAAAAAAAAAAAAAFAQIDBAYAB//EADwQAAECAwYCCAQGAgICAwAAAAECEQADIQQFEjFBUWFxBhMigZGhsfAjMsHRFBVCUuHxM2KCkgfCJHKi/8QAGgEAAgMBAQAAAAAAAAAAAAAAAAMBAgQFBv/EACoRAAICAQMEAgICAgMAAAAAAAABAgMRBBIhExQxQSJRMjMjkQVhUoGx/9oADAMBAAIRAxEAPwD2OWcuX0hxPvhHNV45ZEURViKVD3/qIiac4dMV505GJAUq4ekI/GGA7+EOAzgAeFQ1RbMwgNIcSIAOJ98IRzHGOAgA6FeuUIaVeOBiCMocS+VMxDCmuZp5w4GGI+kAZFmKhzxGk7w8Hb2IkDgTzfwhSqGrMKKwBkcIQbCFSfbQ3EM4AHNp5wwrqdPrC44RLZwAKCY5UNCuMPSIAI0vWJHERrLDnCTDtAQ2TBUOUtvfOIX29YcpXlASh4OfukIqlYQGEmPAScVcNYYoZUy5Q8Z5QgzMACGW8dEiEQkBY56cq/xAXpJa1S0gpLOduFIM/aM10yUAmWKZmhbxrDdOs2JMy6qbjW2gUu/pr/MYYu/J37yzmH2ex4w4Tv7pFpN1UDpz4O8dJ9JPwcuPWlzkom/p9O0fDaJRfU93xRYVdob5c/KHSrIkUYU9/eDNX0Tsu+2U1X5Pyc6w787nigUeFB48Yuqs2zPCy7EM8z/PDnEOVX0Gy3/kypJvuf8AufJ6Z+UTLvmdk/kIuKsIFWypThvCTrONgPpvFHKr6L7bvcmVPzWef1ZbNHIvWfljOWwbxiwuyhno1dDwiSTd71r4fx7eI3V/RKhb9sqTbynfvOuieEcm8ZzPjO9Gyi4q7FGrHwaHCwKbI7UPusG6v/ROyz/ZUVb51e35DntWHC2zW+c+ApE/5epvlMN/BkVwEjcV4acXiMwDbYvZEbwm6r55fWOFvmuWWfKJFywGp/UNloDmg57e/pE5h9Ffn9jV2udpMPcBEK7fOakw+Ai6mXt4iK/VVLjjvFk4/RPy+yoq12hn61TaUH2hE26fn1qny0pSLabLiIAqYlRYyHZBbWkG6GfCK7bPTBf4+fU9YfAerQn5laAD8VXeB9oJmQRmls1d2tO/OHmymhISOZFeXCDqV/SI6dv2wKq9bQM5hdjtTbIQ43paMitT6u2UFRY0mg6s/wDJP3hZVkDhsD7BSSTm0T1avojoXZzlgyXeM/8Aery4QZui1TFLZSzXQtDJtlYVziS7S0wHuhdjg48IdUpxktzNCBpHBTwqaiOI5+3jnHVANqVavxSQhur7J1bD2sePPtZNlkM6weA3jPi88NrUgIBK8CSrrEsACWcN2VnGWSS5Ag9hBEBDRLKjoSWPKOgLjVvnGf6TWbGEczX3zg+NoG3sr5e+GVPEkzPesw5I7BIKUZ5CM/cDS0WZfV2dWMS0FSA0x1CqqAvkHFNTGjTPoIgliUhTplISWYkISDXiBFppyeSsHGKM9Z5pm2eQe0ESpkhINRjmdahK3GZQmo5uf0xaXaJX4Se65ePHaMyHDzFtR3pSnGDiLSlmwsBkKU4t5xylSjnLSXzOEH6RXbIv1IMGTsS7TNlIHzIk4ltRMt5uIpP7lOwbidIpWORN6uzps+FLWebUk5Y5YAB0OmI5PrGhkWpCEgJSQkAANsAw8oem2p0SacvDOIcJhvgUFTULkypUpJSJqsKk6pSDinhWoVQpJOqwYHzlhSZEtZlfDnTJZM4ApOBEzASDmShSDzMHfxw0S2taH3l4Qq5qSKpTuxbxqM4Nkg6kQdb7JKNimjBIUyJpHVpGEKwmvBWRgxYrKlKAEoSkahKQnPUtmaZxCmekBggAHQANXhlCG3t38chE9OQdWJFfMgIss/AD/iUznZBAqe6KSbl7RKky5COrUkiUp8SnSUrJYAYSCRrXbO/OvKjYQRrWkIq890j3pB0pEdeAMmW5SZCrRMUgLUnq5TkBNSwWHb51dvgnDsSZbktcmX1spMxCpcsBYUFJPYUD1hLU+YKJ/wDsItTrTLUxUhymo4UIptQkRF+KlYgrqwSxS7DIs45UET05fQdeAIKbQVShLCEIX1plBb4kJwdl07ahP6Xq7QduqzyVyAyMicSSXUJgcLCjqp3rCqvZL1TXufxjpl6hIJSkB99TvzygVcyHbWPttnCRQgZACKC5rZw0znOJRD++6KU2bVo1Rg8cmKyxZ4DV1zA/d50gf/5DU1hWeKHqRmoAihqGJpxh93WwIWKsK6R3S6X+Jsq5UopK1FLYiwooEu4bTzhFsHuNWnsi4mdvW1LlLUTIFpkTJEnGkBRCGAZyAcLkuxzzhtyXfYp9kxTVrwWfGpSMRSJeIksNSGAAOrHWDV32K02dZMtKJ0qYElScYSpKwhKSyjQinptEd6XAubKtBSlEubO6vshXZaWSe0oMMSquwag5wjBo3IhuzoVZlygtaVJStpmHFkhuwkqapALnieET9ELisyVm0yU0dSJbkkkAspdcqggcOcErJdixYuoK/idVgxDLIgDkHAeK3ROxzLLZgiaUlWJRCUl2B0Hme+DbkhzSCd6zB7MQ2BXxB9PCIJ8zES9cs/OFu2s4baRtUcQMO7Mw7bcQQerKUqahX8obMltIG3FeEycuZ25UxCQllygQnEcThyouQMGW8Wb7A6iY7lw1GJJcMADm6mDUincK1lc0zkhE74bpT8uDt4CC5cntguzYRs5wnR9EiJc3r1MEiTixHGzk1qgJD/tYqL0NILpPCM7PvPFaUSkiahSVEqDJwrQXBUWW+Fxm3drGhBoYAyTIUI6Ek5R0TgsRkNGe6VWnqwg6uaRolZRjunimQh+Ih+ljusSMesm41NlFN90rSLCr1xChzz8v5jG9c8WJM0a096x2ZaaPk89DXS9mrTan/mLaLRTP3WMtKntUkCJpVsVk/wDGsJdBpjqjRrnx0qfmKZP4wHkzVq9n2IkRNUNRyaFuoar2+QuLQwzhU3hsRTMMK98ClWkVD1ir+KAr7/mIVJL1GAvNtj/QeUQqtUC5l5gPk301eKq71B1DPmHI1+gi3S9FHfkOy7Uon0hF2vnlu28ZO8bxWsDqlYcLOMjtXIka02ihbJk9QOJeIZFLUMW6ftIr1Y+G+TbfiHp/HdDxaGHvLlGRua9FNhf5aAmpwmofll4RcNtUc6Plwyi8atyyKtvUHhh0ziG3hVWomm3sNAVFoLOo1/ltO+F/FMHf3T6ViVSU7gKCe+uQeHKmhtD78RApM4kg/WHd7bc9nizqJ62fAXxhtK+WtYnTODgesBpc0B2P8ZZePlCotJqRlFHW2MV2A2i0FNXIA2iKbblP/kPiYFGcSBmNaF2d6Qqptc9Nt6xRUL2Xd78BdNsLfOeNYem01eu8ApmJy/s6ZxZlKAUXz+2kHRSBXy9hJc819O+LV0TPjAn60gHMtAA3OcXujs3HaE6MGzilkMQY6q3NiRrbwQpUtSUpQpwzLJCdHciopFC6JMwTpxmpSnF1ZBSSUkgKBYqSk0DcB3xfvG1GVLK2KmKQwzLkJy1zhthtnWP8OYgDLGGxOMwNgY5B2wGuxKTPBThUhU3rKSnIViZTzHoQkmp2aNG+dKwAsNm/+SpZVMAMxYThARKUoOCDUqUaGpYEgtGjz9e6AMDpSm3hIfLjognBGYx3/kAYkI5q14RrjXdoyfThLoRwJrGrSftRi136JGECIsy7OVMAT7eHo13+o28YRUwg050jv5yeUUUvJaTZQDVT6czpnlFszkpySO+rfcwKm2g1374Ug614RTbnyNVqXhBGdeP7fentogmWo+flFZAAqCcn08HJy4w5E3Ud+3KIcUiXZJk2FSuXhDzJSzlT7w2bNcVy5x0pIPIEe31gwWWMle8LPjQUig3eBJuL9yiWydRMaKSgcKVhJ0mvDOsUcYt5Y3M0uGY2ZPMleRIGWdUlnBq+YeI5lsKsQUpSCWwu7Vanm8aydZQpy2bV47QJvK7MSVUq1D7MUlU8PD/6GQvSl848/Yt32ES0jc1L+EXXADuGG7QKk29aJXaBJS4D7cYhlyp87tKdKMtae94FYklFIXLT7pOcnwX13mkKANQS2Kniw5ZwUCAWGYgJbrDLly+JyJLucmh1lvPCQhZYMMKt+BAyYwKck8SZLojKGYBk00LfbviTMBq1oM/6HGKot8sNUE6gAk/YQxVvA0URqG+5+kOc4/YmNcl6Ly0D6ev2h8pQAYmvvjnAiXe8okhSmJ38vWLcqakh3ccGPs1iqcW+GWalHzEKFWEeDH78YhmTgMjTnFPEff0iCbnwhmxFXY/Rem3oMkiKcy3K8Yj4tXKGCTmTFlFIRK2TJcZYMa776U2jT9D360b13ZqtGZCdHBMaTogPijOoq/f4QnU/gzXoebU2bC/FESVEKw1SHxYC2IOAqmEmoBpU5xV6OpmhKxNWlRBA+fGUkZglg3zCh/aS9Yl6SpSZCgsYhil0JCQ+NLYlEFkvmWyit0WomaDVYWApQX1iSyU4cKsKXZLAuHfN484esIbFiNoCS/VpWtSXkTk9o9Y4xKVhAD0LMcRZnjRkxl7mWBaVvMWklamkplrTLBqA5U4KiEFdGckxqAo5QAyaVHR0sx0SSVgR73jM9NA4RXU8Y00yM30rDpT75Q/TP+RGPWLNLMXh24xC1WJ4cMte8xMEMTnt6xwSFeeTaVjvo8rh5IlI5bfWOxigc+xnHLAxQoHLl75xOSMZOQl9Bs/vT7wIv+2qRhCDhJz4jKDkoeGf9wNvu7DN1yy4PC7U5Q+Pk00bYzTl4IU2wIlhQWJqWcgllCn08KRNIv8AlEDtNwI+0Zr8EoFQDul6cBTPaJLPYQrVqnP3nwjErrY4WDovT0STeTa2G0pUDhOLLVm1q/AxcQKMcsuMALrCLMg45lTVgScgGy5Reu+80zwrACCnN9M8t8ofGfC3eTK6mstcosrAB5RXngF/WLBCs6sdD3CKq54Q5Wd9eO2p+8OTwsmdxc3gBXjLUJiGDpxO1Myz14xatl/pSnsdonIaVDZ7jaIJ9rM+YAlB6sdxfRy1OQi1PkIlSzMmMSMkigGwEZ85ba8GpRUVGMll/QImylL+JPUQ57KcnOwGgoIbYJaVpUlgVIJUB+4a1GdXiOVJXaJhLt4UGggx+FCUBUukyXmCPF9wYXBbnleDRZLatrfP/hBYcU0KST1bH5UABw29SdfCHoulBRiUVUd6nNz3xXTahLnCYHwL9CMjxBgpjPVzBmxUfEA5nnDK9rWGZ7d8fknwwXNuQBCVuR2QfJ4ikyZkpldrCQDQ5a+kHraiiEblieAFa9whq0Y1BH6QxV9h70G8W6UW8rgjuZ+HyiGw3gGDnOgVodGVsqL6aVpTU+kCrbZwiYrAMQbtp0PDnnE9kmsEpfElQdCuGx4jKGwk09rM9ta27o/0Wkkn37fXwEI7UHh7yhgV7aFTlUxoMOcsdIfUOI1PRH/Knav1zjOyQ5qad3vONP0XR8UNl9xGTVP4M6Ohj/IjT3wppKwokYgUBklRxKdKWAzqcuEJc1qlzEfByGfZKcwC7FqFwX14wzpCwklw4xJc9oYajtujtDDnSK/RUjAsJlCUAtkgYu0nCkpV265ED7R5/J6pLglslis3WCYgJxYlMcZPbGIKpiqQ6uTmCxLe8ownR8KNqAfEApRIGMiX/m7OWEFJOpf4g2EbwClfGAMEkusdHS1R0SSVsNGeAXSkhk039IPkZwB6TEYU9/ukO0/7EZNV+tmL6uvHbl/cOmWcgHIcPffFgDCp9OURmY4y4+/esdtSZ57ZwyuZJBGQ7vSG9W22zZxYKQTTLhR9e6GTJoAzH391i+5spsRyZOXHl3Ze6xYKQ1M8+UDTeyJdHfwb/wDRHDKGSr9SqmE8WKD4AKrCJTSfkfCp7fATFiS9QK6RXVckvEFN78IlsdvlTKJV2tlUI+8Xggtm7Zu3GI3buEW2NFBV1ygGAHEwLuOziTOWxooHuwqar5UeCd62gISVKISAKPqeEYmR1qiyCcSwcRfR3qdN++F2S8fYyuD5fo0l834hBIDKXwNBz48IFWewTJxxTHCdBl/UXrpuJMsOpip38f5eDoAbMPQP9BF9snzIo7IriH9lCz2NEtACRhZsmGbF4z3SS2Y5glpqEs3M/aNetg5LN6RibvWOvKlJcYiWz3bkKiIufxUUW0y+Tm/QZuiYJKQhaSN16f8AKLlps2IdZLY60q77tpE0u8JZ+ZgX/UCPM0iMygDikzA5BLAuD/xqO/OGZS4QmWZPLAVsswU9KKNRTsLqx5EatttDLqtRKZiF/NhSOOzN3+kFLccTlYwqZt0q4E6d8Z1SldYGSSUmvFILjnQCE2PEkzVWt0GmaRc/tFQqoMhOVVGp8KDuhcb/AA0Z/rUNyzgb/SBNntJWSEhm2+btfM2zmjnQcYNWezHIgS0/tTrzOfNmhkJuXIidajwMmTUoGEB6ZBu9zkPWAFqmrQAKMFFYA0OtdvvGlIloDOlL5OQ/OkBb5Wgp7Llv9SzGn08ovZzHOfAuh4njHDCNnn4khQyUOXhD0Zn096wJuWaTL5Ej3tBSWC7t3xoqlugmYr49O1xL0gAeQ9mNV0VS0wegjIJU7knlGt6Iv1g4Zxl1a+DN3+Pf8iNomEUOEdDZmTvuX1ptHAPTmauaxhMyWvrFKKsQYrmMaLdkrLMTUaMmkadvOMd0VknHLmCWTiSSpZllLdkMArrCDUENhHzHKNk+bZRDLEiFR0dJEdFwK6jt3QB6RpoKbweSfH+oBdJz8gfflDtP+aM2p/WzLT0sHZorCv1izMBVr4CK65bjhtHaiefsK8+YlAJdmfPRuUZafbpk+ZhSogPTkwrzzi90otFEopVydNgzc4WwyUdWEZKO4zPA6wmbcpbUNqShXvay2JIuYBaAs4ip6mtWBi2LolqmMwCQlzQZk05UDw6bPUAkK+dCgoHRQGffhJpxitab4SkTWWMRLBtAAADy+YxaTigSnMo2u6SVLVJySWfdtq6GkTWbpGsIKVh1CgUS3jqTFG03ySjq5YwoFNyrifWKUhf6lh05VzrqBpGWU1n4GyMMR+ZbwzLUpzkHJrl9qAUi/caME2Yn9oYDc028IrybVOCEhBSlKnAYVLEhyeTHmYqSJ6kKmEqzzP7t4lYjhvyVac04r+glZ73mAqDFVSKVBrkHyjWWcMOO30gT0dwLlgsHB7TtRXLwg2pdMuGXeY0R8eTLPGfGMFe3TGQobg+/OMh0XA64g7Gh3oY2kxOJJfNsvThGFQlKbThWHTiatKEnw0hdvpjKFlSX+jWrmyh8xQ+zjvitMEgt2FKOVAfUxcVJkywKAE6VcngNTCgrU+UpG5DqNK5uE/1DW8iUgNblFKWAWl8gV/8AqCdIG2K8VJB6sJKsasTt2hkA+w4NlrBqalKnIHwhQqLlcxTswObacXgbNuoKqQylEppQJZJcZ6GkKkm/A+txWclbrvjqwEhJZ8JZzsDBjq0Uxom8Xc+hMU7PZQk0TiC0BWGjEMyhwOREEZMogBSF4k17JzHB8+DF4vBY8lLJJ+BRNkpyIHMMfNngffCgJaiFAu2TbjaCiJyFUw1Gis9fEZbwB6QYAwSli+jbfcw2csQbM9cFK1Jj+jsolC60eng8EQA2584qXNLwyh/uSW4ZCLqf59Mobpk1WsmXWNSueCezj3VtI13RIfE8vdYyUkE5Uy7qRsOiqGUOR+sJ1n4M1f45fyI0t5XgJKQcKllSgkBLO5y+YgaHWEsNqM1JJlrQysLKwuQGc9lR33in0iEnBL69QEsTQ+JIUknCtgoHQ78BFi5OpMsmzhIQVq+VOEFQYE5DNhXVo8/k9Vgo2GxIlWk9pZmzApdGRLagPZSaqyqX1g6KCBVm64qlq62XMlqUpylGFkspjixl6hIyrWCpofKIAllwsJJNKx0WQFZRc84B9JUPhg6dtqwD6SoonPX6Q/Tv5oy6r9bMwpIOXp6w1SC2w/vLbSJQcOeWdM/4MNnTndvDhpHXTZw5Y9mLvpQ/FJByGHKurn6QXtUyWU1Qs0rQd2ZrAjpTKKVomDT6V/iLUy0KmIxrLJLMlPo/0habU2hk8OmLBl6WtLYXWE0BBILCrsxJBrlFWbLSxNBUBIBqUtrXbXnF9Up86UJIGQSMxxffnCKu4ApcfpSSNt/NvOKzrbeRlN0IpIqWOxkHtYCNAVMHie2LHVqAEsBm+Zy9NGi7IuxKjQATNRoRuH/sRQvhOBOEoAWclDbiNDlrBs2QZXerLEVZJSZQqAUlQzqymL+IiMorm6W0LZ7RfuKxpnLSlqJqrcnaukbGy3VKTXCNDoTtpC4w3rI6y7pywkUejlnUiUSWBWp2Ay2gspNDqfWFUGOwf+uUKwIJf1jUopLCMjlubbFC6PpGP6U2IBYWl60O3lGulytaaU2iC8LIJiCGpl78YicVKLQVzcZJgro5aZapSlKwiYn5lKL00IJ0O0XsJn1UCJf7dV8VDRPDlGOnyF2eZ8r88jV2I5xqrPfImpShHZWulf0hqqG+UJhJr4vyaLIZ+cfZOpiSpuxKyA/UsClOApzMIiR20IJyQovxLPlxJiwuSPhygaAuav2R6uo97GEWkGcR+1HFqn+IaKzwUJkkhAKfmlqLcg9P+v0hZ0kp+Kj5SxUNxuB+4DXui/ISCZiTqQeFQHPimKUm1BDy10Caiv6Saeb5bxZL2LfK4K9rShaAaYWz24A6GMuoKnTGBObAnbffKCt6TQMQDuohpYPmvjw8YsXNdnVjER2iKhshwhcm7JKPobHFEXN+fSLKZIAAZmAHgP6hyQX1p78YnMs7Gu2ehhUy3rxb6a8Y3LhYOS028jJebsI1/RA/ED7HujLyEnXL35xq+jAHW933jJqnmDOjoY4sRorztcqWkLnEBIUGUQSymLGgprWHWC2y5yMcshSMgWIybcCG3pZFTQhA+Qq+J2ik4WyGEVcs4cRNY7KmWnChwkEsCSQkHROyRoNI4B6YBXVNmdcSZ2KUSrCjFJJSz1UEJcJ2AJIYPmW0YFYzFiC0WllJwgu7JlAORMKVDCcQJSip4B408s8YAJJQ4NHQ5BjosBCe6A1+5CDKhAe/A4TwBh1D+aM9/wCDMvPHvlpEE+WcwHJpw/iCKpL8dR5RMmzAAE6j2I6kbEjizqcmZe8rs6xBSxc8PCM5Z/hLaYCSH131Gj7j+o9Atd4SpRZamOzF+HDKM/etqs898SFPoW823izjOfKK74VrDfAMRJCpbuCqYoAgMWcsA+gAgjeMntJLNXCeSqDzYxmVXeUKxS1EVo4P0i2qfNUGIByzKyMtsXKDNueYkNUtZjIuzymXiS5xy3IbMDTu0rFOzWdVrmOQAgM5IYE7J4f3EZkFQ7ZcftAAHe3zd8EpN5rQkBIQAA3y18ov0Zy5ZTuK4cR/sVF1os83rHY1YaPyEX13qkD5vAH7QItlrVMbERTg31iu0aI0pGSd8m/IYTeaX1PFonl3igkdowCEKIu64ilazVSrbKOa0jvHGLEiZKL9saZEMPPhGNUIawOgikqE/DHLUtejY3hd0qcCkkc6d0ZG13bMsqqMtGxr6MQY5NI5T6kwt6VPyNjrZR8InsV8pB+coWzNNBIYZDEKjOLJtqgpUz4JBAFJg0B0q+Z8BAyZKSRUV490LZbulqUASEk0qC2fCFyokvY6Oqg+Gjj0gOMlLDEAKDMB/wB24OxyiKSJ89Ty0kbqNTpR6NyAEaNHQ9Qqky/+sTJua0oT2VoY7H+IUoJ+ZDnbs/GBFdfRpMsBSziXmdhy4vrBMWZIoch9hGbnXhNqkrVShoPtERtU5f6lHlT0jTGhpeTLPVKT5iarq07hs4jVaJYNG/mM4rrm/U3rFqwypiT2qDi3OJ6ePYvrt+EFjMltx9IOdGP8g+kAUDwrpGh6Mj4g1cGMuo/Bm7SNuaZrd/KGke/CHE6xDNmgNiUkPuQH8Y4Z6Ez11qTMnpXiK5gSpKySkgB3Alto+xy+asafIMBwgFdVxdVM6wrBIAAAlpTRmBJckkjPIE6QdBflAA+WIWGyo6JAh+sB7/V2U5+2gzhgLf4oPe0Oo4mjNqP1sz65xeETaCQDtD5cqvfCiS1d46iwchxf2QqUVZjh3bRGuxoAfCnwHHPmYtJlBz55w1StK+84vux4FuGfJRRZQKgAE/SHqkpP6RzYRaEp61029iO6nzMTvDpoDXhd4Wnshi/ltAZd3zBmhR5V9I2Jle/B4YmXX3Q6ch9oZG9pCZaZNmQRY5h/QriGieRc8wmtI1CZZ19mJeq8fSJepfor2hm0XIdVDjSGm4j+4eEaUSd+LU4f3D0ycz4ecV7iRbtYmX/Jz+7y1hfyJTOFDwjQTJTFtIlly35NE9xIhaaOQVZruwhlAE8PQxZTZU54Utsw9PecEBLp9frDFy2OWmcUdjfsYqYpeCtLs6f2Jz2FB7aJxKSHZCRswESol1px8YcEc4U5P7GqtCdaQ9TSGdarLy8POJeqEcmU7nhyp4RGUXwyjabM7uActK+kQ/hQnTvAz9jSCK1Z0hk5NHZzDFYxbqXkGizAVbj3ff7wkyp9Przi82fukKuQCaU097RZSKdNFSVLIZqgRoujqO33f1AdMohhttB640svuMI1MsxZp0kMTRb6R3r+Fs65oDlmSGzUcqatU90YKXcsmepQtVsa1UdKsklQBCXUACWIokjvaN50gucWlMtJWU4JiZmT4sLuG7487vKxm22yeB2ZoCghDISHQQMJWC6lEEkHuMcfB3EH+g9tmSJ8yxTi7B5dXFMwngpJxDkY3tBHmfSyYmWbKuWSi1JTLBljtFIAcBR/cC6W2NaR6JYSoy042CykYgMgohyBwBgJLUhMdDkQsCArkecULwspWzDJ4IJ05QrCLxlteRc4blhmeTcy2oz5iv1hDcy/9dhXzjQlTQjc4d3ExHaxM2q55jk0bn/ESC5l1+Xk8aA17o4j3vEdxIlaWBn03Sv/AF8YaLlXphbnGhKYUsBEdxMO1gZtVyzNcPifVoRVzTC5dObe6Rol8I5Zie5mHaQM9+TTA/yvzzh35NMqTh3Z8vARoUiOIie4mT2sDN/ks3TCe/Pyh6Lpmf6+P8e2jRJT/cc22kT3MyvaQM5NuabQMk99Y43PM/18Y0gAjho0VepmHa1mb/J5z5IYcYd+UzTUhPJ40TVjsoFqZB2kDPm6F7J8YfIulb1w58T5NB2OevdEPUSJWlgCFXQdx7zhPylehT5/aDLPzhSYO4mT20DOJumZsnhXSO/J1l6J8Y0R/uGzEHCoJoSC3A6RK1MyO0gZk3LMcBk/9tPCO/Jpj/p8TBOZItJFFJxl9aAMCP017QI5GJUSpwmOVAoDsHqcmen+y/8AojcxbuZkdnWDhcS9w/M/aLl12FSC5IipZrpmJwA4ez1ZUXqVYpKlmgq5QvyixLs9q7IKwGwA1BKgDJCj8mZSJx5qHcuV0pLBeGnjF5QXUiM5L6GWdM9M1KT2QeyoqU63BC3KnBDHxi8mTauyFTABhlA4c3BlGacmyEwClcQjrNZJ6R2lhyoFRBZx1ctJNE1OJK/EdycGgqXZ0QkypypxKlzFLUsYmZJUSaDU1zMaEpMB7LYZyVBRKS2Zd1EYJCanDXtIUruA4RYkSp5CApTNMJUQp3Qy2RVNe1g84MAFZULFK5kTQlXWkEukBi9AhIJNBUqCj3x0SBNJzhifpHR0SQx6o45+EdHQFjhl4esLCR0QQMma+94RWUdHRPoj2KdYQZnl9YWOiqJZLL+0RTMxHR0WAk0h8uOjoAI/fpCnMc46OirKjjnDV5+MdHQeifYukcPt6iOjoqifY2TnDk5x0dEksReR5wivl7oSOgKoklfeIk594hY6JRI9GfeYZqY6OiQEHzDkYeco6OiQOTl74w9eUdHQARyNecdHR0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5" name="AutoShape 4" descr="data:image/jpeg;base64,/9j/4AAQSkZJRgABAQAAAQABAAD/2wCEAAkGBxQTEhUUExQVFhQWGBgYGRgYGBkaHBgYHB0YHBgaGhwYHSggGBolHBgYITEhJSkrLi4uFx8zODMsNygtLisBCgoKDg0OGxAQGywkICQsLCwsLCwsLCwsLCwsLCwsLCwsLCwsLCwsLCwsLCwsLCwsLCwsLCwsLCwsLCwsLDc3K//AABEIAMEBBQMBIgACEQEDEQH/xAAbAAABBQEBAAAAAAAAAAAAAAAFAQIDBAYAB//EADwQAAECAwYCCAQGAgICAwAAAAECEQADIQQFEjFBUWFxBhMigZGhsfAjMsHRFBVCUuHxM2KCkgfCJHKi/8QAGgEAAgMBAQAAAAAAAAAAAAAAAAMBAgQFBv/EACoRAAICAQMEAgICAgMAAAAAAAABAgMRBBIhExQxQSJRMjMjkQVhUoGx/9oADAMBAAIRAxEAPwD2OWcuX0hxPvhHNV45ZEURViKVD3/qIiac4dMV505GJAUq4ekI/GGA7+EOAzgAeFQ1RbMwgNIcSIAOJ98IRzHGOAgA6FeuUIaVeOBiCMocS+VMxDCmuZp5w4GGI+kAZFmKhzxGk7w8Hb2IkDgTzfwhSqGrMKKwBkcIQbCFSfbQ3EM4AHNp5wwrqdPrC44RLZwAKCY5UNCuMPSIAI0vWJHERrLDnCTDtAQ2TBUOUtvfOIX29YcpXlASh4OfukIqlYQGEmPAScVcNYYoZUy5Q8Z5QgzMACGW8dEiEQkBY56cq/xAXpJa1S0gpLOduFIM/aM10yUAmWKZmhbxrDdOs2JMy6qbjW2gUu/pr/MYYu/J37yzmH2ex4w4Tv7pFpN1UDpz4O8dJ9JPwcuPWlzkom/p9O0fDaJRfU93xRYVdob5c/KHSrIkUYU9/eDNX0Tsu+2U1X5Pyc6w787nigUeFB48Yuqs2zPCy7EM8z/PDnEOVX0Gy3/kypJvuf8AufJ6Z+UTLvmdk/kIuKsIFWypThvCTrONgPpvFHKr6L7bvcmVPzWef1ZbNHIvWfljOWwbxiwuyhno1dDwiSTd71r4fx7eI3V/RKhb9sqTbynfvOuieEcm8ZzPjO9Gyi4q7FGrHwaHCwKbI7UPusG6v/ROyz/ZUVb51e35DntWHC2zW+c+ApE/5epvlMN/BkVwEjcV4acXiMwDbYvZEbwm6r55fWOFvmuWWfKJFywGp/UNloDmg57e/pE5h9Ffn9jV2udpMPcBEK7fOakw+Ai6mXt4iK/VVLjjvFk4/RPy+yoq12hn61TaUH2hE26fn1qny0pSLabLiIAqYlRYyHZBbWkG6GfCK7bPTBf4+fU9YfAerQn5laAD8VXeB9oJmQRmls1d2tO/OHmymhISOZFeXCDqV/SI6dv2wKq9bQM5hdjtTbIQ43paMitT6u2UFRY0mg6s/wDJP3hZVkDhsD7BSSTm0T1avojoXZzlgyXeM/8Aery4QZui1TFLZSzXQtDJtlYVziS7S0wHuhdjg48IdUpxktzNCBpHBTwqaiOI5+3jnHVANqVavxSQhur7J1bD2sePPtZNlkM6weA3jPi88NrUgIBK8CSrrEsACWcN2VnGWSS5Ag9hBEBDRLKjoSWPKOgLjVvnGf6TWbGEczX3zg+NoG3sr5e+GVPEkzPesw5I7BIKUZ5CM/cDS0WZfV2dWMS0FSA0x1CqqAvkHFNTGjTPoIgliUhTplISWYkISDXiBFppyeSsHGKM9Z5pm2eQe0ESpkhINRjmdahK3GZQmo5uf0xaXaJX4Se65ePHaMyHDzFtR3pSnGDiLSlmwsBkKU4t5xylSjnLSXzOEH6RXbIv1IMGTsS7TNlIHzIk4ltRMt5uIpP7lOwbidIpWORN6uzps+FLWebUk5Y5YAB0OmI5PrGhkWpCEgJSQkAANsAw8oem2p0SacvDOIcJhvgUFTULkypUpJSJqsKk6pSDinhWoVQpJOqwYHzlhSZEtZlfDnTJZM4ApOBEzASDmShSDzMHfxw0S2taH3l4Qq5qSKpTuxbxqM4Nkg6kQdb7JKNimjBIUyJpHVpGEKwmvBWRgxYrKlKAEoSkahKQnPUtmaZxCmekBggAHQANXhlCG3t38chE9OQdWJFfMgIss/AD/iUznZBAqe6KSbl7RKky5COrUkiUp8SnSUrJYAYSCRrXbO/OvKjYQRrWkIq890j3pB0pEdeAMmW5SZCrRMUgLUnq5TkBNSwWHb51dvgnDsSZbktcmX1spMxCpcsBYUFJPYUD1hLU+YKJ/wDsItTrTLUxUhymo4UIptQkRF+KlYgrqwSxS7DIs45UET05fQdeAIKbQVShLCEIX1plBb4kJwdl07ahP6Xq7QduqzyVyAyMicSSXUJgcLCjqp3rCqvZL1TXufxjpl6hIJSkB99TvzygVcyHbWPttnCRQgZACKC5rZw0znOJRD++6KU2bVo1Rg8cmKyxZ4DV1zA/d50gf/5DU1hWeKHqRmoAihqGJpxh93WwIWKsK6R3S6X+Jsq5UopK1FLYiwooEu4bTzhFsHuNWnsi4mdvW1LlLUTIFpkTJEnGkBRCGAZyAcLkuxzzhtyXfYp9kxTVrwWfGpSMRSJeIksNSGAAOrHWDV32K02dZMtKJ0qYElScYSpKwhKSyjQinptEd6XAubKtBSlEubO6vshXZaWSe0oMMSquwag5wjBo3IhuzoVZlygtaVJStpmHFkhuwkqapALnieET9ELisyVm0yU0dSJbkkkAspdcqggcOcErJdixYuoK/idVgxDLIgDkHAeK3ROxzLLZgiaUlWJRCUl2B0Hme+DbkhzSCd6zB7MQ2BXxB9PCIJ8zES9cs/OFu2s4baRtUcQMO7Mw7bcQQerKUqahX8obMltIG3FeEycuZ25UxCQllygQnEcThyouQMGW8Wb7A6iY7lw1GJJcMADm6mDUincK1lc0zkhE74bpT8uDt4CC5cntguzYRs5wnR9EiJc3r1MEiTixHGzk1qgJD/tYqL0NILpPCM7PvPFaUSkiahSVEqDJwrQXBUWW+Fxm3drGhBoYAyTIUI6Ek5R0TgsRkNGe6VWnqwg6uaRolZRjunimQh+Ih+ljusSMesm41NlFN90rSLCr1xChzz8v5jG9c8WJM0a096x2ZaaPk89DXS9mrTan/mLaLRTP3WMtKntUkCJpVsVk/wDGsJdBpjqjRrnx0qfmKZP4wHkzVq9n2IkRNUNRyaFuoar2+QuLQwzhU3hsRTMMK98ClWkVD1ir+KAr7/mIVJL1GAvNtj/QeUQqtUC5l5gPk301eKq71B1DPmHI1+gi3S9FHfkOy7Uon0hF2vnlu28ZO8bxWsDqlYcLOMjtXIka02ihbJk9QOJeIZFLUMW6ftIr1Y+G+TbfiHp/HdDxaGHvLlGRua9FNhf5aAmpwmofll4RcNtUc6Plwyi8atyyKtvUHhh0ziG3hVWomm3sNAVFoLOo1/ltO+F/FMHf3T6ViVSU7gKCe+uQeHKmhtD78RApM4kg/WHd7bc9nizqJ62fAXxhtK+WtYnTODgesBpc0B2P8ZZePlCotJqRlFHW2MV2A2i0FNXIA2iKbblP/kPiYFGcSBmNaF2d6Qqptc9Nt6xRUL2Xd78BdNsLfOeNYem01eu8ApmJy/s6ZxZlKAUXz+2kHRSBXy9hJc819O+LV0TPjAn60gHMtAA3OcXujs3HaE6MGzilkMQY6q3NiRrbwQpUtSUpQpwzLJCdHciopFC6JMwTpxmpSnF1ZBSSUkgKBYqSk0DcB3xfvG1GVLK2KmKQwzLkJy1zhthtnWP8OYgDLGGxOMwNgY5B2wGuxKTPBThUhU3rKSnIViZTzHoQkmp2aNG+dKwAsNm/+SpZVMAMxYThARKUoOCDUqUaGpYEgtGjz9e6AMDpSm3hIfLjognBGYx3/kAYkI5q14RrjXdoyfThLoRwJrGrSftRi136JGECIsy7OVMAT7eHo13+o28YRUwg050jv5yeUUUvJaTZQDVT6czpnlFszkpySO+rfcwKm2g1374Ug614RTbnyNVqXhBGdeP7fentogmWo+flFZAAqCcn08HJy4w5E3Ud+3KIcUiXZJk2FSuXhDzJSzlT7w2bNcVy5x0pIPIEe31gwWWMle8LPjQUig3eBJuL9yiWydRMaKSgcKVhJ0mvDOsUcYt5Y3M0uGY2ZPMleRIGWdUlnBq+YeI5lsKsQUpSCWwu7Vanm8aydZQpy2bV47QJvK7MSVUq1D7MUlU8PD/6GQvSl848/Yt32ES0jc1L+EXXADuGG7QKk29aJXaBJS4D7cYhlyp87tKdKMtae94FYklFIXLT7pOcnwX13mkKANQS2Kniw5ZwUCAWGYgJbrDLly+JyJLucmh1lvPCQhZYMMKt+BAyYwKck8SZLojKGYBk00LfbviTMBq1oM/6HGKot8sNUE6gAk/YQxVvA0URqG+5+kOc4/YmNcl6Ly0D6ev2h8pQAYmvvjnAiXe8okhSmJ38vWLcqakh3ccGPs1iqcW+GWalHzEKFWEeDH78YhmTgMjTnFPEff0iCbnwhmxFXY/Rem3oMkiKcy3K8Yj4tXKGCTmTFlFIRK2TJcZYMa776U2jT9D360b13ZqtGZCdHBMaTogPijOoq/f4QnU/gzXoebU2bC/FESVEKw1SHxYC2IOAqmEmoBpU5xV6OpmhKxNWlRBA+fGUkZglg3zCh/aS9Yl6SpSZCgsYhil0JCQ+NLYlEFkvmWyit0WomaDVYWApQX1iSyU4cKsKXZLAuHfN484esIbFiNoCS/VpWtSXkTk9o9Y4xKVhAD0LMcRZnjRkxl7mWBaVvMWklamkplrTLBqA5U4KiEFdGckxqAo5QAyaVHR0sx0SSVgR73jM9NA4RXU8Y00yM30rDpT75Q/TP+RGPWLNLMXh24xC1WJ4cMte8xMEMTnt6xwSFeeTaVjvo8rh5IlI5bfWOxigc+xnHLAxQoHLl75xOSMZOQl9Bs/vT7wIv+2qRhCDhJz4jKDkoeGf9wNvu7DN1yy4PC7U5Q+Pk00bYzTl4IU2wIlhQWJqWcgllCn08KRNIv8AlEDtNwI+0Zr8EoFQDul6cBTPaJLPYQrVqnP3nwjErrY4WDovT0STeTa2G0pUDhOLLVm1q/AxcQKMcsuMALrCLMg45lTVgScgGy5Reu+80zwrACCnN9M8t8ofGfC3eTK6mstcosrAB5RXngF/WLBCs6sdD3CKq54Q5Wd9eO2p+8OTwsmdxc3gBXjLUJiGDpxO1Myz14xatl/pSnsdonIaVDZ7jaIJ9rM+YAlB6sdxfRy1OQi1PkIlSzMmMSMkigGwEZ85ba8GpRUVGMll/QImylL+JPUQ57KcnOwGgoIbYJaVpUlgVIJUB+4a1GdXiOVJXaJhLt4UGggx+FCUBUukyXmCPF9wYXBbnleDRZLatrfP/hBYcU0KST1bH5UABw29SdfCHoulBRiUVUd6nNz3xXTahLnCYHwL9CMjxBgpjPVzBmxUfEA5nnDK9rWGZ7d8fknwwXNuQBCVuR2QfJ4ikyZkpldrCQDQ5a+kHraiiEblieAFa9whq0Y1BH6QxV9h70G8W6UW8rgjuZ+HyiGw3gGDnOgVodGVsqL6aVpTU+kCrbZwiYrAMQbtp0PDnnE9kmsEpfElQdCuGx4jKGwk09rM9ta27o/0Wkkn37fXwEI7UHh7yhgV7aFTlUxoMOcsdIfUOI1PRH/Knav1zjOyQ5qad3vONP0XR8UNl9xGTVP4M6Ohj/IjT3wppKwokYgUBklRxKdKWAzqcuEJc1qlzEfByGfZKcwC7FqFwX14wzpCwklw4xJc9oYajtujtDDnSK/RUjAsJlCUAtkgYu0nCkpV265ED7R5/J6pLglslis3WCYgJxYlMcZPbGIKpiqQ6uTmCxLe8ownR8KNqAfEApRIGMiX/m7OWEFJOpf4g2EbwClfGAMEkusdHS1R0SSVsNGeAXSkhk039IPkZwB6TEYU9/ukO0/7EZNV+tmL6uvHbl/cOmWcgHIcPffFgDCp9OURmY4y4+/esdtSZ57ZwyuZJBGQ7vSG9W22zZxYKQTTLhR9e6GTJoAzH391i+5spsRyZOXHl3Ze6xYKQ1M8+UDTeyJdHfwb/wDRHDKGSr9SqmE8WKD4AKrCJTSfkfCp7fATFiS9QK6RXVckvEFN78IlsdvlTKJV2tlUI+8Xggtm7Zu3GI3buEW2NFBV1ygGAHEwLuOziTOWxooHuwqar5UeCd62gISVKISAKPqeEYmR1qiyCcSwcRfR3qdN++F2S8fYyuD5fo0l834hBIDKXwNBz48IFWewTJxxTHCdBl/UXrpuJMsOpip38f5eDoAbMPQP9BF9snzIo7IriH9lCz2NEtACRhZsmGbF4z3SS2Y5glpqEs3M/aNetg5LN6RibvWOvKlJcYiWz3bkKiIufxUUW0y+Tm/QZuiYJKQhaSN16f8AKLlps2IdZLY60q77tpE0u8JZ+ZgX/UCPM0iMygDikzA5BLAuD/xqO/OGZS4QmWZPLAVsswU9KKNRTsLqx5EatttDLqtRKZiF/NhSOOzN3+kFLccTlYwqZt0q4E6d8Z1SldYGSSUmvFILjnQCE2PEkzVWt0GmaRc/tFQqoMhOVVGp8KDuhcb/AA0Z/rUNyzgb/SBNntJWSEhm2+btfM2zmjnQcYNWezHIgS0/tTrzOfNmhkJuXIidajwMmTUoGEB6ZBu9zkPWAFqmrQAKMFFYA0OtdvvGlIloDOlL5OQ/OkBb5Wgp7Llv9SzGn08ovZzHOfAuh4njHDCNnn4khQyUOXhD0Zn096wJuWaTL5Ej3tBSWC7t3xoqlugmYr49O1xL0gAeQ9mNV0VS0wegjIJU7knlGt6Iv1g4Zxl1a+DN3+Pf8iNomEUOEdDZmTvuX1ptHAPTmauaxhMyWvrFKKsQYrmMaLdkrLMTUaMmkadvOMd0VknHLmCWTiSSpZllLdkMArrCDUENhHzHKNk+bZRDLEiFR0dJEdFwK6jt3QB6RpoKbweSfH+oBdJz8gfflDtP+aM2p/WzLT0sHZorCv1izMBVr4CK65bjhtHaiefsK8+YlAJdmfPRuUZafbpk+ZhSogPTkwrzzi90otFEopVydNgzc4WwyUdWEZKO4zPA6wmbcpbUNqShXvay2JIuYBaAs4ip6mtWBi2LolqmMwCQlzQZk05UDw6bPUAkK+dCgoHRQGffhJpxitab4SkTWWMRLBtAAADy+YxaTigSnMo2u6SVLVJySWfdtq6GkTWbpGsIKVh1CgUS3jqTFG03ySjq5YwoFNyrifWKUhf6lh05VzrqBpGWU1n4GyMMR+ZbwzLUpzkHJrl9qAUi/caME2Yn9oYDc028IrybVOCEhBSlKnAYVLEhyeTHmYqSJ6kKmEqzzP7t4lYjhvyVac04r+glZ73mAqDFVSKVBrkHyjWWcMOO30gT0dwLlgsHB7TtRXLwg2pdMuGXeY0R8eTLPGfGMFe3TGQobg+/OMh0XA64g7Gh3oY2kxOJJfNsvThGFQlKbThWHTiatKEnw0hdvpjKFlSX+jWrmyh8xQ+zjvitMEgt2FKOVAfUxcVJkywKAE6VcngNTCgrU+UpG5DqNK5uE/1DW8iUgNblFKWAWl8gV/8AqCdIG2K8VJB6sJKsasTt2hkA+w4NlrBqalKnIHwhQqLlcxTswObacXgbNuoKqQylEppQJZJcZ6GkKkm/A+txWclbrvjqwEhJZ8JZzsDBjq0Uxom8Xc+hMU7PZQk0TiC0BWGjEMyhwOREEZMogBSF4k17JzHB8+DF4vBY8lLJJ+BRNkpyIHMMfNngffCgJaiFAu2TbjaCiJyFUw1Gis9fEZbwB6QYAwSli+jbfcw2csQbM9cFK1Jj+jsolC60eng8EQA2584qXNLwyh/uSW4ZCLqf59Mobpk1WsmXWNSueCezj3VtI13RIfE8vdYyUkE5Uy7qRsOiqGUOR+sJ1n4M1f45fyI0t5XgJKQcKllSgkBLO5y+YgaHWEsNqM1JJlrQysLKwuQGc9lR33in0iEnBL69QEsTQ+JIUknCtgoHQ78BFi5OpMsmzhIQVq+VOEFQYE5DNhXVo8/k9Vgo2GxIlWk9pZmzApdGRLagPZSaqyqX1g6KCBVm64qlq62XMlqUpylGFkspjixl6hIyrWCpofKIAllwsJJNKx0WQFZRc84B9JUPhg6dtqwD6SoonPX6Q/Tv5oy6r9bMwpIOXp6w1SC2w/vLbSJQcOeWdM/4MNnTndvDhpHXTZw5Y9mLvpQ/FJByGHKurn6QXtUyWU1Qs0rQd2ZrAjpTKKVomDT6V/iLUy0KmIxrLJLMlPo/0habU2hk8OmLBl6WtLYXWE0BBILCrsxJBrlFWbLSxNBUBIBqUtrXbXnF9Up86UJIGQSMxxffnCKu4ApcfpSSNt/NvOKzrbeRlN0IpIqWOxkHtYCNAVMHie2LHVqAEsBm+Zy9NGi7IuxKjQATNRoRuH/sRQvhOBOEoAWclDbiNDlrBs2QZXerLEVZJSZQqAUlQzqymL+IiMorm6W0LZ7RfuKxpnLSlqJqrcnaukbGy3VKTXCNDoTtpC4w3rI6y7pywkUejlnUiUSWBWp2Ay2gspNDqfWFUGOwf+uUKwIJf1jUopLCMjlubbFC6PpGP6U2IBYWl60O3lGulytaaU2iC8LIJiCGpl78YicVKLQVzcZJgro5aZapSlKwiYn5lKL00IJ0O0XsJn1UCJf7dV8VDRPDlGOnyF2eZ8r88jV2I5xqrPfImpShHZWulf0hqqG+UJhJr4vyaLIZ+cfZOpiSpuxKyA/UsClOApzMIiR20IJyQovxLPlxJiwuSPhygaAuav2R6uo97GEWkGcR+1HFqn+IaKzwUJkkhAKfmlqLcg9P+v0hZ0kp+Kj5SxUNxuB+4DXui/ISCZiTqQeFQHPimKUm1BDy10Caiv6Saeb5bxZL2LfK4K9rShaAaYWz24A6GMuoKnTGBObAnbffKCt6TQMQDuohpYPmvjw8YsXNdnVjER2iKhshwhcm7JKPobHFEXN+fSLKZIAAZmAHgP6hyQX1p78YnMs7Gu2ehhUy3rxb6a8Y3LhYOS028jJebsI1/RA/ED7HujLyEnXL35xq+jAHW933jJqnmDOjoY4sRorztcqWkLnEBIUGUQSymLGgprWHWC2y5yMcshSMgWIybcCG3pZFTQhA+Qq+J2ik4WyGEVcs4cRNY7KmWnChwkEsCSQkHROyRoNI4B6YBXVNmdcSZ2KUSrCjFJJSz1UEJcJ2AJIYPmW0YFYzFiC0WllJwgu7JlAORMKVDCcQJSip4B408s8YAJJQ4NHQ5BjosBCe6A1+5CDKhAe/A4TwBh1D+aM9/wCDMvPHvlpEE+WcwHJpw/iCKpL8dR5RMmzAAE6j2I6kbEjizqcmZe8rs6xBSxc8PCM5Z/hLaYCSH131Gj7j+o9Atd4SpRZamOzF+HDKM/etqs898SFPoW823izjOfKK74VrDfAMRJCpbuCqYoAgMWcsA+gAgjeMntJLNXCeSqDzYxmVXeUKxS1EVo4P0i2qfNUGIByzKyMtsXKDNueYkNUtZjIuzymXiS5xy3IbMDTu0rFOzWdVrmOQAgM5IYE7J4f3EZkFQ7ZcftAAHe3zd8EpN5rQkBIQAA3y18ov0Zy5ZTuK4cR/sVF1os83rHY1YaPyEX13qkD5vAH7QItlrVMbERTg31iu0aI0pGSd8m/IYTeaX1PFonl3igkdowCEKIu64ilazVSrbKOa0jvHGLEiZKL9saZEMPPhGNUIawOgikqE/DHLUtejY3hd0qcCkkc6d0ZG13bMsqqMtGxr6MQY5NI5T6kwt6VPyNjrZR8InsV8pB+coWzNNBIYZDEKjOLJtqgpUz4JBAFJg0B0q+Z8BAyZKSRUV490LZbulqUASEk0qC2fCFyokvY6Oqg+Gjj0gOMlLDEAKDMB/wB24OxyiKSJ89Ty0kbqNTpR6NyAEaNHQ9Qqky/+sTJua0oT2VoY7H+IUoJ+ZDnbs/GBFdfRpMsBSziXmdhy4vrBMWZIoch9hGbnXhNqkrVShoPtERtU5f6lHlT0jTGhpeTLPVKT5iarq07hs4jVaJYNG/mM4rrm/U3rFqwypiT2qDi3OJ6ePYvrt+EFjMltx9IOdGP8g+kAUDwrpGh6Mj4g1cGMuo/Bm7SNuaZrd/KGke/CHE6xDNmgNiUkPuQH8Y4Z6Ez11qTMnpXiK5gSpKySkgB3Alto+xy+asafIMBwgFdVxdVM6wrBIAAAlpTRmBJckkjPIE6QdBflAA+WIWGyo6JAh+sB7/V2U5+2gzhgLf4oPe0Oo4mjNqP1sz65xeETaCQDtD5cqvfCiS1d46iwchxf2QqUVZjh3bRGuxoAfCnwHHPmYtJlBz55w1StK+84vux4FuGfJRRZQKgAE/SHqkpP6RzYRaEp61029iO6nzMTvDpoDXhd4Wnshi/ltAZd3zBmhR5V9I2Jle/B4YmXX3Q6ch9oZG9pCZaZNmQRY5h/QriGieRc8wmtI1CZZ19mJeq8fSJepfor2hm0XIdVDjSGm4j+4eEaUSd+LU4f3D0ycz4ecV7iRbtYmX/Jz+7y1hfyJTOFDwjQTJTFtIlly35NE9xIhaaOQVZruwhlAE8PQxZTZU54Utsw9PecEBLp9frDFy2OWmcUdjfsYqYpeCtLs6f2Jz2FB7aJxKSHZCRswESol1px8YcEc4U5P7GqtCdaQ9TSGdarLy8POJeqEcmU7nhyp4RGUXwyjabM7uActK+kQ/hQnTvAz9jSCK1Z0hk5NHZzDFYxbqXkGizAVbj3ff7wkyp9Przi82fukKuQCaU097RZSKdNFSVLIZqgRoujqO33f1AdMohhttB640svuMI1MsxZp0kMTRb6R3r+Fs65oDlmSGzUcqatU90YKXcsmepQtVsa1UdKsklQBCXUACWIokjvaN50gucWlMtJWU4JiZmT4sLuG7487vKxm22yeB2ZoCghDISHQQMJWC6lEEkHuMcfB3EH+g9tmSJ8yxTi7B5dXFMwngpJxDkY3tBHmfSyYmWbKuWSi1JTLBljtFIAcBR/cC6W2NaR6JYSoy042CykYgMgohyBwBgJLUhMdDkQsCArkecULwspWzDJ4IJ05QrCLxlteRc4blhmeTcy2oz5iv1hDcy/9dhXzjQlTQjc4d3ExHaxM2q55jk0bn/ESC5l1+Xk8aA17o4j3vEdxIlaWBn03Sv/AF8YaLlXphbnGhKYUsBEdxMO1gZtVyzNcPifVoRVzTC5dObe6Rol8I5Zie5mHaQM9+TTA/yvzzh35NMqTh3Z8vARoUiOIie4mT2sDN/ks3TCe/Pyh6Lpmf6+P8e2jRJT/cc22kT3MyvaQM5NuabQMk99Y43PM/18Y0gAjho0VepmHa1mb/J5z5IYcYd+UzTUhPJ40TVjsoFqZB2kDPm6F7J8YfIulb1w58T5NB2OevdEPUSJWlgCFXQdx7zhPylehT5/aDLPzhSYO4mT20DOJumZsnhXSO/J1l6J8Y0R/uGzEHCoJoSC3A6RK1MyO0gZk3LMcBk/9tPCO/Jpj/p8TBOZItJFFJxl9aAMCP017QI5GJUSpwmOVAoDsHqcmen+y/8AojcxbuZkdnWDhcS9w/M/aLl12FSC5IipZrpmJwA4ez1ZUXqVYpKlmgq5QvyixLs9q7IKwGwA1BKgDJCj8mZSJx5qHcuV0pLBeGnjF5QXUiM5L6GWdM9M1KT2QeyoqU63BC3KnBDHxi8mTauyFTABhlA4c3BlGacmyEwClcQjrNZJ6R2lhyoFRBZx1ctJNE1OJK/EdycGgqXZ0QkypypxKlzFLUsYmZJUSaDU1zMaEpMB7LYZyVBRKS2Zd1EYJCanDXtIUruA4RYkSp5CApTNMJUQp3Qy2RVNe1g84MAFZULFK5kTQlXWkEukBi9AhIJNBUqCj3x0SBNJzhifpHR0SQx6o45+EdHQFjhl4esLCR0QQMma+94RWUdHRPoj2KdYQZnl9YWOiqJZLL+0RTMxHR0WAk0h8uOjoAI/fpCnMc46OirKjjnDV5+MdHQeifYukcPt6iOjoqifY2TnDk5x0dEksReR5wivl7oSOgKoklfeIk594hY6JRI9GfeYZqY6OiQEHzDkYeco6OiQOTl74w9eUdHQARyNecdHR0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6" name="AutoShape 6" descr="data:image/jpeg;base64,/9j/4AAQSkZJRgABAQAAAQABAAD/2wCEAAkGBxQTEhUUExQVFhQWGBgYGRgYGBkaHBgYHB0YHBgaGhwYHSggGBolHBgYITEhJSkrLi4uFx8zODMsNygtLisBCgoKDg0OGxAQGywkICQsLCwsLCwsLCwsLCwsLCwsLCwsLCwsLCwsLCwsLCwsLCwsLCwsLCwsLCwsLCwsLDc3K//AABEIAMEBBQMBIgACEQEDEQH/xAAbAAABBQEBAAAAAAAAAAAAAAAFAQIDBAYAB//EADwQAAECAwYCCAQGAgICAwAAAAECEQADIQQFEjFBUWFxBhMigZGhsfAjMsHRFBVCUuHxM2KCkgfCJHKi/8QAGgEAAgMBAQAAAAAAAAAAAAAAAAMBAgQFBv/EACoRAAICAQMEAgICAgMAAAAAAAABAgMRBBIhExQxQSJRMjMjkQVhUoGx/9oADAMBAAIRAxEAPwD2OWcuX0hxPvhHNV45ZEURViKVD3/qIiac4dMV505GJAUq4ekI/GGA7+EOAzgAeFQ1RbMwgNIcSIAOJ98IRzHGOAgA6FeuUIaVeOBiCMocS+VMxDCmuZp5w4GGI+kAZFmKhzxGk7w8Hb2IkDgTzfwhSqGrMKKwBkcIQbCFSfbQ3EM4AHNp5wwrqdPrC44RLZwAKCY5UNCuMPSIAI0vWJHERrLDnCTDtAQ2TBUOUtvfOIX29YcpXlASh4OfukIqlYQGEmPAScVcNYYoZUy5Q8Z5QgzMACGW8dEiEQkBY56cq/xAXpJa1S0gpLOduFIM/aM10yUAmWKZmhbxrDdOs2JMy6qbjW2gUu/pr/MYYu/J37yzmH2ex4w4Tv7pFpN1UDpz4O8dJ9JPwcuPWlzkom/p9O0fDaJRfU93xRYVdob5c/KHSrIkUYU9/eDNX0Tsu+2U1X5Pyc6w787nigUeFB48Yuqs2zPCy7EM8z/PDnEOVX0Gy3/kypJvuf8AufJ6Z+UTLvmdk/kIuKsIFWypThvCTrONgPpvFHKr6L7bvcmVPzWef1ZbNHIvWfljOWwbxiwuyhno1dDwiSTd71r4fx7eI3V/RKhb9sqTbynfvOuieEcm8ZzPjO9Gyi4q7FGrHwaHCwKbI7UPusG6v/ROyz/ZUVb51e35DntWHC2zW+c+ApE/5epvlMN/BkVwEjcV4acXiMwDbYvZEbwm6r55fWOFvmuWWfKJFywGp/UNloDmg57e/pE5h9Ffn9jV2udpMPcBEK7fOakw+Ai6mXt4iK/VVLjjvFk4/RPy+yoq12hn61TaUH2hE26fn1qny0pSLabLiIAqYlRYyHZBbWkG6GfCK7bPTBf4+fU9YfAerQn5laAD8VXeB9oJmQRmls1d2tO/OHmymhISOZFeXCDqV/SI6dv2wKq9bQM5hdjtTbIQ43paMitT6u2UFRY0mg6s/wDJP3hZVkDhsD7BSSTm0T1avojoXZzlgyXeM/8Aery4QZui1TFLZSzXQtDJtlYVziS7S0wHuhdjg48IdUpxktzNCBpHBTwqaiOI5+3jnHVANqVavxSQhur7J1bD2sePPtZNlkM6weA3jPi88NrUgIBK8CSrrEsACWcN2VnGWSS5Ag9hBEBDRLKjoSWPKOgLjVvnGf6TWbGEczX3zg+NoG3sr5e+GVPEkzPesw5I7BIKUZ5CM/cDS0WZfV2dWMS0FSA0x1CqqAvkHFNTGjTPoIgliUhTplISWYkISDXiBFppyeSsHGKM9Z5pm2eQe0ESpkhINRjmdahK3GZQmo5uf0xaXaJX4Se65ePHaMyHDzFtR3pSnGDiLSlmwsBkKU4t5xylSjnLSXzOEH6RXbIv1IMGTsS7TNlIHzIk4ltRMt5uIpP7lOwbidIpWORN6uzps+FLWebUk5Y5YAB0OmI5PrGhkWpCEgJSQkAANsAw8oem2p0SacvDOIcJhvgUFTULkypUpJSJqsKk6pSDinhWoVQpJOqwYHzlhSZEtZlfDnTJZM4ApOBEzASDmShSDzMHfxw0S2taH3l4Qq5qSKpTuxbxqM4Nkg6kQdb7JKNimjBIUyJpHVpGEKwmvBWRgxYrKlKAEoSkahKQnPUtmaZxCmekBggAHQANXhlCG3t38chE9OQdWJFfMgIss/AD/iUznZBAqe6KSbl7RKky5COrUkiUp8SnSUrJYAYSCRrXbO/OvKjYQRrWkIq890j3pB0pEdeAMmW5SZCrRMUgLUnq5TkBNSwWHb51dvgnDsSZbktcmX1spMxCpcsBYUFJPYUD1hLU+YKJ/wDsItTrTLUxUhymo4UIptQkRF+KlYgrqwSxS7DIs45UET05fQdeAIKbQVShLCEIX1plBb4kJwdl07ahP6Xq7QduqzyVyAyMicSSXUJgcLCjqp3rCqvZL1TXufxjpl6hIJSkB99TvzygVcyHbWPttnCRQgZACKC5rZw0znOJRD++6KU2bVo1Rg8cmKyxZ4DV1zA/d50gf/5DU1hWeKHqRmoAihqGJpxh93WwIWKsK6R3S6X+Jsq5UopK1FLYiwooEu4bTzhFsHuNWnsi4mdvW1LlLUTIFpkTJEnGkBRCGAZyAcLkuxzzhtyXfYp9kxTVrwWfGpSMRSJeIksNSGAAOrHWDV32K02dZMtKJ0qYElScYSpKwhKSyjQinptEd6XAubKtBSlEubO6vshXZaWSe0oMMSquwag5wjBo3IhuzoVZlygtaVJStpmHFkhuwkqapALnieET9ELisyVm0yU0dSJbkkkAspdcqggcOcErJdixYuoK/idVgxDLIgDkHAeK3ROxzLLZgiaUlWJRCUl2B0Hme+DbkhzSCd6zB7MQ2BXxB9PCIJ8zES9cs/OFu2s4baRtUcQMO7Mw7bcQQerKUqahX8obMltIG3FeEycuZ25UxCQllygQnEcThyouQMGW8Wb7A6iY7lw1GJJcMADm6mDUincK1lc0zkhE74bpT8uDt4CC5cntguzYRs5wnR9EiJc3r1MEiTixHGzk1qgJD/tYqL0NILpPCM7PvPFaUSkiahSVEqDJwrQXBUWW+Fxm3drGhBoYAyTIUI6Ek5R0TgsRkNGe6VWnqwg6uaRolZRjunimQh+Ih+ljusSMesm41NlFN90rSLCr1xChzz8v5jG9c8WJM0a096x2ZaaPk89DXS9mrTan/mLaLRTP3WMtKntUkCJpVsVk/wDGsJdBpjqjRrnx0qfmKZP4wHkzVq9n2IkRNUNRyaFuoar2+QuLQwzhU3hsRTMMK98ClWkVD1ir+KAr7/mIVJL1GAvNtj/QeUQqtUC5l5gPk301eKq71B1DPmHI1+gi3S9FHfkOy7Uon0hF2vnlu28ZO8bxWsDqlYcLOMjtXIka02ihbJk9QOJeIZFLUMW6ftIr1Y+G+TbfiHp/HdDxaGHvLlGRua9FNhf5aAmpwmofll4RcNtUc6Plwyi8atyyKtvUHhh0ziG3hVWomm3sNAVFoLOo1/ltO+F/FMHf3T6ViVSU7gKCe+uQeHKmhtD78RApM4kg/WHd7bc9nizqJ62fAXxhtK+WtYnTODgesBpc0B2P8ZZePlCotJqRlFHW2MV2A2i0FNXIA2iKbblP/kPiYFGcSBmNaF2d6Qqptc9Nt6xRUL2Xd78BdNsLfOeNYem01eu8ApmJy/s6ZxZlKAUXz+2kHRSBXy9hJc819O+LV0TPjAn60gHMtAA3OcXujs3HaE6MGzilkMQY6q3NiRrbwQpUtSUpQpwzLJCdHciopFC6JMwTpxmpSnF1ZBSSUkgKBYqSk0DcB3xfvG1GVLK2KmKQwzLkJy1zhthtnWP8OYgDLGGxOMwNgY5B2wGuxKTPBThUhU3rKSnIViZTzHoQkmp2aNG+dKwAsNm/+SpZVMAMxYThARKUoOCDUqUaGpYEgtGjz9e6AMDpSm3hIfLjognBGYx3/kAYkI5q14RrjXdoyfThLoRwJrGrSftRi136JGECIsy7OVMAT7eHo13+o28YRUwg050jv5yeUUUvJaTZQDVT6czpnlFszkpySO+rfcwKm2g1374Ug614RTbnyNVqXhBGdeP7fentogmWo+flFZAAqCcn08HJy4w5E3Ud+3KIcUiXZJk2FSuXhDzJSzlT7w2bNcVy5x0pIPIEe31gwWWMle8LPjQUig3eBJuL9yiWydRMaKSgcKVhJ0mvDOsUcYt5Y3M0uGY2ZPMleRIGWdUlnBq+YeI5lsKsQUpSCWwu7Vanm8aydZQpy2bV47QJvK7MSVUq1D7MUlU8PD/6GQvSl848/Yt32ES0jc1L+EXXADuGG7QKk29aJXaBJS4D7cYhlyp87tKdKMtae94FYklFIXLT7pOcnwX13mkKANQS2Kniw5ZwUCAWGYgJbrDLly+JyJLucmh1lvPCQhZYMMKt+BAyYwKck8SZLojKGYBk00LfbviTMBq1oM/6HGKot8sNUE6gAk/YQxVvA0URqG+5+kOc4/YmNcl6Ly0D6ev2h8pQAYmvvjnAiXe8okhSmJ38vWLcqakh3ccGPs1iqcW+GWalHzEKFWEeDH78YhmTgMjTnFPEff0iCbnwhmxFXY/Rem3oMkiKcy3K8Yj4tXKGCTmTFlFIRK2TJcZYMa776U2jT9D360b13ZqtGZCdHBMaTogPijOoq/f4QnU/gzXoebU2bC/FESVEKw1SHxYC2IOAqmEmoBpU5xV6OpmhKxNWlRBA+fGUkZglg3zCh/aS9Yl6SpSZCgsYhil0JCQ+NLYlEFkvmWyit0WomaDVYWApQX1iSyU4cKsKXZLAuHfN484esIbFiNoCS/VpWtSXkTk9o9Y4xKVhAD0LMcRZnjRkxl7mWBaVvMWklamkplrTLBqA5U4KiEFdGckxqAo5QAyaVHR0sx0SSVgR73jM9NA4RXU8Y00yM30rDpT75Q/TP+RGPWLNLMXh24xC1WJ4cMte8xMEMTnt6xwSFeeTaVjvo8rh5IlI5bfWOxigc+xnHLAxQoHLl75xOSMZOQl9Bs/vT7wIv+2qRhCDhJz4jKDkoeGf9wNvu7DN1yy4PC7U5Q+Pk00bYzTl4IU2wIlhQWJqWcgllCn08KRNIv8AlEDtNwI+0Zr8EoFQDul6cBTPaJLPYQrVqnP3nwjErrY4WDovT0STeTa2G0pUDhOLLVm1q/AxcQKMcsuMALrCLMg45lTVgScgGy5Reu+80zwrACCnN9M8t8ofGfC3eTK6mstcosrAB5RXngF/WLBCs6sdD3CKq54Q5Wd9eO2p+8OTwsmdxc3gBXjLUJiGDpxO1Myz14xatl/pSnsdonIaVDZ7jaIJ9rM+YAlB6sdxfRy1OQi1PkIlSzMmMSMkigGwEZ85ba8GpRUVGMll/QImylL+JPUQ57KcnOwGgoIbYJaVpUlgVIJUB+4a1GdXiOVJXaJhLt4UGggx+FCUBUukyXmCPF9wYXBbnleDRZLatrfP/hBYcU0KST1bH5UABw29SdfCHoulBRiUVUd6nNz3xXTahLnCYHwL9CMjxBgpjPVzBmxUfEA5nnDK9rWGZ7d8fknwwXNuQBCVuR2QfJ4ikyZkpldrCQDQ5a+kHraiiEblieAFa9whq0Y1BH6QxV9h70G8W6UW8rgjuZ+HyiGw3gGDnOgVodGVsqL6aVpTU+kCrbZwiYrAMQbtp0PDnnE9kmsEpfElQdCuGx4jKGwk09rM9ta27o/0Wkkn37fXwEI7UHh7yhgV7aFTlUxoMOcsdIfUOI1PRH/Knav1zjOyQ5qad3vONP0XR8UNl9xGTVP4M6Ohj/IjT3wppKwokYgUBklRxKdKWAzqcuEJc1qlzEfByGfZKcwC7FqFwX14wzpCwklw4xJc9oYajtujtDDnSK/RUjAsJlCUAtkgYu0nCkpV265ED7R5/J6pLglslis3WCYgJxYlMcZPbGIKpiqQ6uTmCxLe8ownR8KNqAfEApRIGMiX/m7OWEFJOpf4g2EbwClfGAMEkusdHS1R0SSVsNGeAXSkhk039IPkZwB6TEYU9/ukO0/7EZNV+tmL6uvHbl/cOmWcgHIcPffFgDCp9OURmY4y4+/esdtSZ57ZwyuZJBGQ7vSG9W22zZxYKQTTLhR9e6GTJoAzH391i+5spsRyZOXHl3Ze6xYKQ1M8+UDTeyJdHfwb/wDRHDKGSr9SqmE8WKD4AKrCJTSfkfCp7fATFiS9QK6RXVckvEFN78IlsdvlTKJV2tlUI+8Xggtm7Zu3GI3buEW2NFBV1ygGAHEwLuOziTOWxooHuwqar5UeCd62gISVKISAKPqeEYmR1qiyCcSwcRfR3qdN++F2S8fYyuD5fo0l834hBIDKXwNBz48IFWewTJxxTHCdBl/UXrpuJMsOpip38f5eDoAbMPQP9BF9snzIo7IriH9lCz2NEtACRhZsmGbF4z3SS2Y5glpqEs3M/aNetg5LN6RibvWOvKlJcYiWz3bkKiIufxUUW0y+Tm/QZuiYJKQhaSN16f8AKLlps2IdZLY60q77tpE0u8JZ+ZgX/UCPM0iMygDikzA5BLAuD/xqO/OGZS4QmWZPLAVsswU9KKNRTsLqx5EatttDLqtRKZiF/NhSOOzN3+kFLccTlYwqZt0q4E6d8Z1SldYGSSUmvFILjnQCE2PEkzVWt0GmaRc/tFQqoMhOVVGp8KDuhcb/AA0Z/rUNyzgb/SBNntJWSEhm2+btfM2zmjnQcYNWezHIgS0/tTrzOfNmhkJuXIidajwMmTUoGEB6ZBu9zkPWAFqmrQAKMFFYA0OtdvvGlIloDOlL5OQ/OkBb5Wgp7Llv9SzGn08ovZzHOfAuh4njHDCNnn4khQyUOXhD0Zn096wJuWaTL5Ej3tBSWC7t3xoqlugmYr49O1xL0gAeQ9mNV0VS0wegjIJU7knlGt6Iv1g4Zxl1a+DN3+Pf8iNomEUOEdDZmTvuX1ptHAPTmauaxhMyWvrFKKsQYrmMaLdkrLMTUaMmkadvOMd0VknHLmCWTiSSpZllLdkMArrCDUENhHzHKNk+bZRDLEiFR0dJEdFwK6jt3QB6RpoKbweSfH+oBdJz8gfflDtP+aM2p/WzLT0sHZorCv1izMBVr4CK65bjhtHaiefsK8+YlAJdmfPRuUZafbpk+ZhSogPTkwrzzi90otFEopVydNgzc4WwyUdWEZKO4zPA6wmbcpbUNqShXvay2JIuYBaAs4ip6mtWBi2LolqmMwCQlzQZk05UDw6bPUAkK+dCgoHRQGffhJpxitab4SkTWWMRLBtAAADy+YxaTigSnMo2u6SVLVJySWfdtq6GkTWbpGsIKVh1CgUS3jqTFG03ySjq5YwoFNyrifWKUhf6lh05VzrqBpGWU1n4GyMMR+ZbwzLUpzkHJrl9qAUi/caME2Yn9oYDc028IrybVOCEhBSlKnAYVLEhyeTHmYqSJ6kKmEqzzP7t4lYjhvyVac04r+glZ73mAqDFVSKVBrkHyjWWcMOO30gT0dwLlgsHB7TtRXLwg2pdMuGXeY0R8eTLPGfGMFe3TGQobg+/OMh0XA64g7Gh3oY2kxOJJfNsvThGFQlKbThWHTiatKEnw0hdvpjKFlSX+jWrmyh8xQ+zjvitMEgt2FKOVAfUxcVJkywKAE6VcngNTCgrU+UpG5DqNK5uE/1DW8iUgNblFKWAWl8gV/8AqCdIG2K8VJB6sJKsasTt2hkA+w4NlrBqalKnIHwhQqLlcxTswObacXgbNuoKqQylEppQJZJcZ6GkKkm/A+txWclbrvjqwEhJZ8JZzsDBjq0Uxom8Xc+hMU7PZQk0TiC0BWGjEMyhwOREEZMogBSF4k17JzHB8+DF4vBY8lLJJ+BRNkpyIHMMfNngffCgJaiFAu2TbjaCiJyFUw1Gis9fEZbwB6QYAwSli+jbfcw2csQbM9cFK1Jj+jsolC60eng8EQA2584qXNLwyh/uSW4ZCLqf59Mobpk1WsmXWNSueCezj3VtI13RIfE8vdYyUkE5Uy7qRsOiqGUOR+sJ1n4M1f45fyI0t5XgJKQcKllSgkBLO5y+YgaHWEsNqM1JJlrQysLKwuQGc9lR33in0iEnBL69QEsTQ+JIUknCtgoHQ78BFi5OpMsmzhIQVq+VOEFQYE5DNhXVo8/k9Vgo2GxIlWk9pZmzApdGRLagPZSaqyqX1g6KCBVm64qlq62XMlqUpylGFkspjixl6hIyrWCpofKIAllwsJJNKx0WQFZRc84B9JUPhg6dtqwD6SoonPX6Q/Tv5oy6r9bMwpIOXp6w1SC2w/vLbSJQcOeWdM/4MNnTndvDhpHXTZw5Y9mLvpQ/FJByGHKurn6QXtUyWU1Qs0rQd2ZrAjpTKKVomDT6V/iLUy0KmIxrLJLMlPo/0habU2hk8OmLBl6WtLYXWE0BBILCrsxJBrlFWbLSxNBUBIBqUtrXbXnF9Up86UJIGQSMxxffnCKu4ApcfpSSNt/NvOKzrbeRlN0IpIqWOxkHtYCNAVMHie2LHVqAEsBm+Zy9NGi7IuxKjQATNRoRuH/sRQvhOBOEoAWclDbiNDlrBs2QZXerLEVZJSZQqAUlQzqymL+IiMorm6W0LZ7RfuKxpnLSlqJqrcnaukbGy3VKTXCNDoTtpC4w3rI6y7pywkUejlnUiUSWBWp2Ay2gspNDqfWFUGOwf+uUKwIJf1jUopLCMjlubbFC6PpGP6U2IBYWl60O3lGulytaaU2iC8LIJiCGpl78YicVKLQVzcZJgro5aZapSlKwiYn5lKL00IJ0O0XsJn1UCJf7dV8VDRPDlGOnyF2eZ8r88jV2I5xqrPfImpShHZWulf0hqqG+UJhJr4vyaLIZ+cfZOpiSpuxKyA/UsClOApzMIiR20IJyQovxLPlxJiwuSPhygaAuav2R6uo97GEWkGcR+1HFqn+IaKzwUJkkhAKfmlqLcg9P+v0hZ0kp+Kj5SxUNxuB+4DXui/ISCZiTqQeFQHPimKUm1BDy10Caiv6Saeb5bxZL2LfK4K9rShaAaYWz24A6GMuoKnTGBObAnbffKCt6TQMQDuohpYPmvjw8YsXNdnVjER2iKhshwhcm7JKPobHFEXN+fSLKZIAAZmAHgP6hyQX1p78YnMs7Gu2ehhUy3rxb6a8Y3LhYOS028jJebsI1/RA/ED7HujLyEnXL35xq+jAHW933jJqnmDOjoY4sRorztcqWkLnEBIUGUQSymLGgprWHWC2y5yMcshSMgWIybcCG3pZFTQhA+Qq+J2ik4WyGEVcs4cRNY7KmWnChwkEsCSQkHROyRoNI4B6YBXVNmdcSZ2KUSrCjFJJSz1UEJcJ2AJIYPmW0YFYzFiC0WllJwgu7JlAORMKVDCcQJSip4B408s8YAJJQ4NHQ5BjosBCe6A1+5CDKhAe/A4TwBh1D+aM9/wCDMvPHvlpEE+WcwHJpw/iCKpL8dR5RMmzAAE6j2I6kbEjizqcmZe8rs6xBSxc8PCM5Z/hLaYCSH131Gj7j+o9Atd4SpRZamOzF+HDKM/etqs898SFPoW823izjOfKK74VrDfAMRJCpbuCqYoAgMWcsA+gAgjeMntJLNXCeSqDzYxmVXeUKxS1EVo4P0i2qfNUGIByzKyMtsXKDNueYkNUtZjIuzymXiS5xy3IbMDTu0rFOzWdVrmOQAgM5IYE7J4f3EZkFQ7ZcftAAHe3zd8EpN5rQkBIQAA3y18ov0Zy5ZTuK4cR/sVF1os83rHY1YaPyEX13qkD5vAH7QItlrVMbERTg31iu0aI0pGSd8m/IYTeaX1PFonl3igkdowCEKIu64ilazVSrbKOa0jvHGLEiZKL9saZEMPPhGNUIawOgikqE/DHLUtejY3hd0qcCkkc6d0ZG13bMsqqMtGxr6MQY5NI5T6kwt6VPyNjrZR8InsV8pB+coWzNNBIYZDEKjOLJtqgpUz4JBAFJg0B0q+Z8BAyZKSRUV490LZbulqUASEk0qC2fCFyokvY6Oqg+Gjj0gOMlLDEAKDMB/wB24OxyiKSJ89Ty0kbqNTpR6NyAEaNHQ9Qqky/+sTJua0oT2VoY7H+IUoJ+ZDnbs/GBFdfRpMsBSziXmdhy4vrBMWZIoch9hGbnXhNqkrVShoPtERtU5f6lHlT0jTGhpeTLPVKT5iarq07hs4jVaJYNG/mM4rrm/U3rFqwypiT2qDi3OJ6ePYvrt+EFjMltx9IOdGP8g+kAUDwrpGh6Mj4g1cGMuo/Bm7SNuaZrd/KGke/CHE6xDNmgNiUkPuQH8Y4Z6Ez11qTMnpXiK5gSpKySkgB3Alto+xy+asafIMBwgFdVxdVM6wrBIAAAlpTRmBJckkjPIE6QdBflAA+WIWGyo6JAh+sB7/V2U5+2gzhgLf4oPe0Oo4mjNqP1sz65xeETaCQDtD5cqvfCiS1d46iwchxf2QqUVZjh3bRGuxoAfCnwHHPmYtJlBz55w1StK+84vux4FuGfJRRZQKgAE/SHqkpP6RzYRaEp61029iO6nzMTvDpoDXhd4Wnshi/ltAZd3zBmhR5V9I2Jle/B4YmXX3Q6ch9oZG9pCZaZNmQRY5h/QriGieRc8wmtI1CZZ19mJeq8fSJepfor2hm0XIdVDjSGm4j+4eEaUSd+LU4f3D0ycz4ecV7iRbtYmX/Jz+7y1hfyJTOFDwjQTJTFtIlly35NE9xIhaaOQVZruwhlAE8PQxZTZU54Utsw9PecEBLp9frDFy2OWmcUdjfsYqYpeCtLs6f2Jz2FB7aJxKSHZCRswESol1px8YcEc4U5P7GqtCdaQ9TSGdarLy8POJeqEcmU7nhyp4RGUXwyjabM7uActK+kQ/hQnTvAz9jSCK1Z0hk5NHZzDFYxbqXkGizAVbj3ff7wkyp9Przi82fukKuQCaU097RZSKdNFSVLIZqgRoujqO33f1AdMohhttB640svuMI1MsxZp0kMTRb6R3r+Fs65oDlmSGzUcqatU90YKXcsmepQtVsa1UdKsklQBCXUACWIokjvaN50gucWlMtJWU4JiZmT4sLuG7487vKxm22yeB2ZoCghDISHQQMJWC6lEEkHuMcfB3EH+g9tmSJ8yxTi7B5dXFMwngpJxDkY3tBHmfSyYmWbKuWSi1JTLBljtFIAcBR/cC6W2NaR6JYSoy042CykYgMgohyBwBgJLUhMdDkQsCArkecULwspWzDJ4IJ05QrCLxlteRc4blhmeTcy2oz5iv1hDcy/9dhXzjQlTQjc4d3ExHaxM2q55jk0bn/ESC5l1+Xk8aA17o4j3vEdxIlaWBn03Sv/AF8YaLlXphbnGhKYUsBEdxMO1gZtVyzNcPifVoRVzTC5dObe6Rol8I5Zie5mHaQM9+TTA/yvzzh35NMqTh3Z8vARoUiOIie4mT2sDN/ks3TCe/Pyh6Lpmf6+P8e2jRJT/cc22kT3MyvaQM5NuabQMk99Y43PM/18Y0gAjho0VepmHa1mb/J5z5IYcYd+UzTUhPJ40TVjsoFqZB2kDPm6F7J8YfIulb1w58T5NB2OevdEPUSJWlgCFXQdx7zhPylehT5/aDLPzhSYO4mT20DOJumZsnhXSO/J1l6J8Y0R/uGzEHCoJoSC3A6RK1MyO0gZk3LMcBk/9tPCO/Jpj/p8TBOZItJFFJxl9aAMCP017QI5GJUSpwmOVAoDsHqcmen+y/8AojcxbuZkdnWDhcS9w/M/aLl12FSC5IipZrpmJwA4ez1ZUXqVYpKlmgq5QvyixLs9q7IKwGwA1BKgDJCj8mZSJx5qHcuV0pLBeGnjF5QXUiM5L6GWdM9M1KT2QeyoqU63BC3KnBDHxi8mTauyFTABhlA4c3BlGacmyEwClcQjrNZJ6R2lhyoFRBZx1ctJNE1OJK/EdycGgqXZ0QkypypxKlzFLUsYmZJUSaDU1zMaEpMB7LYZyVBRKS2Zd1EYJCanDXtIUruA4RYkSp5CApTNMJUQp3Qy2RVNe1g84MAFZULFK5kTQlXWkEukBi9AhIJNBUqCj3x0SBNJzhifpHR0SQx6o45+EdHQFjhl4esLCR0QQMma+94RWUdHRPoj2KdYQZnl9YWOiqJZLL+0RTMxHR0WAk0h8uOjoAI/fpCnMc46OirKjjnDV5+MdHQeifYukcPt6iOjoqifY2TnDk5x0dEksReR5wivl7oSOgKoklfeIk594hY6JRI9GfeYZqY6OiQEHzDkYeco6OiQOTl74w9eUdHQARyNecdHR0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7" name="AutoShape 8" descr="data:image/jpeg;base64,/9j/4AAQSkZJRgABAQAAAQABAAD/2wCEAAkGBxQTEhUUExQVFhQWGBgYGRgYGBkaHBgYHB0YHBgaGhwYHSggGBolHBgYITEhJSkrLi4uFx8zODMsNygtLisBCgoKDg0OGxAQGywkICQsLCwsLCwsLCwsLCwsLCwsLCwsLCwsLCwsLCwsLCwsLCwsLCwsLCwsLCwsLCwsLDc3K//AABEIAMEBBQMBIgACEQEDEQH/xAAbAAABBQEBAAAAAAAAAAAAAAAFAQIDBAYAB//EADwQAAECAwYCCAQGAgICAwAAAAECEQADIQQFEjFBUWFxBhMigZGhsfAjMsHRFBVCUuHxM2KCkgfCJHKi/8QAGgEAAgMBAQAAAAAAAAAAAAAAAAMBAgQFBv/EACoRAAICAQMEAgICAgMAAAAAAAABAgMRBBIhExQxQSJRMjMjkQVhUoGx/9oADAMBAAIRAxEAPwD2OWcuX0hxPvhHNV45ZEURViKVD3/qIiac4dMV505GJAUq4ekI/GGA7+EOAzgAeFQ1RbMwgNIcSIAOJ98IRzHGOAgA6FeuUIaVeOBiCMocS+VMxDCmuZp5w4GGI+kAZFmKhzxGk7w8Hb2IkDgTzfwhSqGrMKKwBkcIQbCFSfbQ3EM4AHNp5wwrqdPrC44RLZwAKCY5UNCuMPSIAI0vWJHERrLDnCTDtAQ2TBUOUtvfOIX29YcpXlASh4OfukIqlYQGEmPAScVcNYYoZUy5Q8Z5QgzMACGW8dEiEQkBY56cq/xAXpJa1S0gpLOduFIM/aM10yUAmWKZmhbxrDdOs2JMy6qbjW2gUu/pr/MYYu/J37yzmH2ex4w4Tv7pFpN1UDpz4O8dJ9JPwcuPWlzkom/p9O0fDaJRfU93xRYVdob5c/KHSrIkUYU9/eDNX0Tsu+2U1X5Pyc6w787nigUeFB48Yuqs2zPCy7EM8z/PDnEOVX0Gy3/kypJvuf8AufJ6Z+UTLvmdk/kIuKsIFWypThvCTrONgPpvFHKr6L7bvcmVPzWef1ZbNHIvWfljOWwbxiwuyhno1dDwiSTd71r4fx7eI3V/RKhb9sqTbynfvOuieEcm8ZzPjO9Gyi4q7FGrHwaHCwKbI7UPusG6v/ROyz/ZUVb51e35DntWHC2zW+c+ApE/5epvlMN/BkVwEjcV4acXiMwDbYvZEbwm6r55fWOFvmuWWfKJFywGp/UNloDmg57e/pE5h9Ffn9jV2udpMPcBEK7fOakw+Ai6mXt4iK/VVLjjvFk4/RPy+yoq12hn61TaUH2hE26fn1qny0pSLabLiIAqYlRYyHZBbWkG6GfCK7bPTBf4+fU9YfAerQn5laAD8VXeB9oJmQRmls1d2tO/OHmymhISOZFeXCDqV/SI6dv2wKq9bQM5hdjtTbIQ43paMitT6u2UFRY0mg6s/wDJP3hZVkDhsD7BSSTm0T1avojoXZzlgyXeM/8Aery4QZui1TFLZSzXQtDJtlYVziS7S0wHuhdjg48IdUpxktzNCBpHBTwqaiOI5+3jnHVANqVavxSQhur7J1bD2sePPtZNlkM6weA3jPi88NrUgIBK8CSrrEsACWcN2VnGWSS5Ag9hBEBDRLKjoSWPKOgLjVvnGf6TWbGEczX3zg+NoG3sr5e+GVPEkzPesw5I7BIKUZ5CM/cDS0WZfV2dWMS0FSA0x1CqqAvkHFNTGjTPoIgliUhTplISWYkISDXiBFppyeSsHGKM9Z5pm2eQe0ESpkhINRjmdahK3GZQmo5uf0xaXaJX4Se65ePHaMyHDzFtR3pSnGDiLSlmwsBkKU4t5xylSjnLSXzOEH6RXbIv1IMGTsS7TNlIHzIk4ltRMt5uIpP7lOwbidIpWORN6uzps+FLWebUk5Y5YAB0OmI5PrGhkWpCEgJSQkAANsAw8oem2p0SacvDOIcJhvgUFTULkypUpJSJqsKk6pSDinhWoVQpJOqwYHzlhSZEtZlfDnTJZM4ApOBEzASDmShSDzMHfxw0S2taH3l4Qq5qSKpTuxbxqM4Nkg6kQdb7JKNimjBIUyJpHVpGEKwmvBWRgxYrKlKAEoSkahKQnPUtmaZxCmekBggAHQANXhlCG3t38chE9OQdWJFfMgIss/AD/iUznZBAqe6KSbl7RKky5COrUkiUp8SnSUrJYAYSCRrXbO/OvKjYQRrWkIq890j3pB0pEdeAMmW5SZCrRMUgLUnq5TkBNSwWHb51dvgnDsSZbktcmX1spMxCpcsBYUFJPYUD1hLU+YKJ/wDsItTrTLUxUhymo4UIptQkRF+KlYgrqwSxS7DIs45UET05fQdeAIKbQVShLCEIX1plBb4kJwdl07ahP6Xq7QduqzyVyAyMicSSXUJgcLCjqp3rCqvZL1TXufxjpl6hIJSkB99TvzygVcyHbWPttnCRQgZACKC5rZw0znOJRD++6KU2bVo1Rg8cmKyxZ4DV1zA/d50gf/5DU1hWeKHqRmoAihqGJpxh93WwIWKsK6R3S6X+Jsq5UopK1FLYiwooEu4bTzhFsHuNWnsi4mdvW1LlLUTIFpkTJEnGkBRCGAZyAcLkuxzzhtyXfYp9kxTVrwWfGpSMRSJeIksNSGAAOrHWDV32K02dZMtKJ0qYElScYSpKwhKSyjQinptEd6XAubKtBSlEubO6vshXZaWSe0oMMSquwag5wjBo3IhuzoVZlygtaVJStpmHFkhuwkqapALnieET9ELisyVm0yU0dSJbkkkAspdcqggcOcErJdixYuoK/idVgxDLIgDkHAeK3ROxzLLZgiaUlWJRCUl2B0Hme+DbkhzSCd6zB7MQ2BXxB9PCIJ8zES9cs/OFu2s4baRtUcQMO7Mw7bcQQerKUqahX8obMltIG3FeEycuZ25UxCQllygQnEcThyouQMGW8Wb7A6iY7lw1GJJcMADm6mDUincK1lc0zkhE74bpT8uDt4CC5cntguzYRs5wnR9EiJc3r1MEiTixHGzk1qgJD/tYqL0NILpPCM7PvPFaUSkiahSVEqDJwrQXBUWW+Fxm3drGhBoYAyTIUI6Ek5R0TgsRkNGe6VWnqwg6uaRolZRjunimQh+Ih+ljusSMesm41NlFN90rSLCr1xChzz8v5jG9c8WJM0a096x2ZaaPk89DXS9mrTan/mLaLRTP3WMtKntUkCJpVsVk/wDGsJdBpjqjRrnx0qfmKZP4wHkzVq9n2IkRNUNRyaFuoar2+QuLQwzhU3hsRTMMK98ClWkVD1ir+KAr7/mIVJL1GAvNtj/QeUQqtUC5l5gPk301eKq71B1DPmHI1+gi3S9FHfkOy7Uon0hF2vnlu28ZO8bxWsDqlYcLOMjtXIka02ihbJk9QOJeIZFLUMW6ftIr1Y+G+TbfiHp/HdDxaGHvLlGRua9FNhf5aAmpwmofll4RcNtUc6Plwyi8atyyKtvUHhh0ziG3hVWomm3sNAVFoLOo1/ltO+F/FMHf3T6ViVSU7gKCe+uQeHKmhtD78RApM4kg/WHd7bc9nizqJ62fAXxhtK+WtYnTODgesBpc0B2P8ZZePlCotJqRlFHW2MV2A2i0FNXIA2iKbblP/kPiYFGcSBmNaF2d6Qqptc9Nt6xRUL2Xd78BdNsLfOeNYem01eu8ApmJy/s6ZxZlKAUXz+2kHRSBXy9hJc819O+LV0TPjAn60gHMtAA3OcXujs3HaE6MGzilkMQY6q3NiRrbwQpUtSUpQpwzLJCdHciopFC6JMwTpxmpSnF1ZBSSUkgKBYqSk0DcB3xfvG1GVLK2KmKQwzLkJy1zhthtnWP8OYgDLGGxOMwNgY5B2wGuxKTPBThUhU3rKSnIViZTzHoQkmp2aNG+dKwAsNm/+SpZVMAMxYThARKUoOCDUqUaGpYEgtGjz9e6AMDpSm3hIfLjognBGYx3/kAYkI5q14RrjXdoyfThLoRwJrGrSftRi136JGECIsy7OVMAT7eHo13+o28YRUwg050jv5yeUUUvJaTZQDVT6czpnlFszkpySO+rfcwKm2g1374Ug614RTbnyNVqXhBGdeP7fentogmWo+flFZAAqCcn08HJy4w5E3Ud+3KIcUiXZJk2FSuXhDzJSzlT7w2bNcVy5x0pIPIEe31gwWWMle8LPjQUig3eBJuL9yiWydRMaKSgcKVhJ0mvDOsUcYt5Y3M0uGY2ZPMleRIGWdUlnBq+YeI5lsKsQUpSCWwu7Vanm8aydZQpy2bV47QJvK7MSVUq1D7MUlU8PD/6GQvSl848/Yt32ES0jc1L+EXXADuGG7QKk29aJXaBJS4D7cYhlyp87tKdKMtae94FYklFIXLT7pOcnwX13mkKANQS2Kniw5ZwUCAWGYgJbrDLly+JyJLucmh1lvPCQhZYMMKt+BAyYwKck8SZLojKGYBk00LfbviTMBq1oM/6HGKot8sNUE6gAk/YQxVvA0URqG+5+kOc4/YmNcl6Ly0D6ev2h8pQAYmvvjnAiXe8okhSmJ38vWLcqakh3ccGPs1iqcW+GWalHzEKFWEeDH78YhmTgMjTnFPEff0iCbnwhmxFXY/Rem3oMkiKcy3K8Yj4tXKGCTmTFlFIRK2TJcZYMa776U2jT9D360b13ZqtGZCdHBMaTogPijOoq/f4QnU/gzXoebU2bC/FESVEKw1SHxYC2IOAqmEmoBpU5xV6OpmhKxNWlRBA+fGUkZglg3zCh/aS9Yl6SpSZCgsYhil0JCQ+NLYlEFkvmWyit0WomaDVYWApQX1iSyU4cKsKXZLAuHfN484esIbFiNoCS/VpWtSXkTk9o9Y4xKVhAD0LMcRZnjRkxl7mWBaVvMWklamkplrTLBqA5U4KiEFdGckxqAo5QAyaVHR0sx0SSVgR73jM9NA4RXU8Y00yM30rDpT75Q/TP+RGPWLNLMXh24xC1WJ4cMte8xMEMTnt6xwSFeeTaVjvo8rh5IlI5bfWOxigc+xnHLAxQoHLl75xOSMZOQl9Bs/vT7wIv+2qRhCDhJz4jKDkoeGf9wNvu7DN1yy4PC7U5Q+Pk00bYzTl4IU2wIlhQWJqWcgllCn08KRNIv8AlEDtNwI+0Zr8EoFQDul6cBTPaJLPYQrVqnP3nwjErrY4WDovT0STeTa2G0pUDhOLLVm1q/AxcQKMcsuMALrCLMg45lTVgScgGy5Reu+80zwrACCnN9M8t8ofGfC3eTK6mstcosrAB5RXngF/WLBCs6sdD3CKq54Q5Wd9eO2p+8OTwsmdxc3gBXjLUJiGDpxO1Myz14xatl/pSnsdonIaVDZ7jaIJ9rM+YAlB6sdxfRy1OQi1PkIlSzMmMSMkigGwEZ85ba8GpRUVGMll/QImylL+JPUQ57KcnOwGgoIbYJaVpUlgVIJUB+4a1GdXiOVJXaJhLt4UGggx+FCUBUukyXmCPF9wYXBbnleDRZLatrfP/hBYcU0KST1bH5UABw29SdfCHoulBRiUVUd6nNz3xXTahLnCYHwL9CMjxBgpjPVzBmxUfEA5nnDK9rWGZ7d8fknwwXNuQBCVuR2QfJ4ikyZkpldrCQDQ5a+kHraiiEblieAFa9whq0Y1BH6QxV9h70G8W6UW8rgjuZ+HyiGw3gGDnOgVodGVsqL6aVpTU+kCrbZwiYrAMQbtp0PDnnE9kmsEpfElQdCuGx4jKGwk09rM9ta27o/0Wkkn37fXwEI7UHh7yhgV7aFTlUxoMOcsdIfUOI1PRH/Knav1zjOyQ5qad3vONP0XR8UNl9xGTVP4M6Ohj/IjT3wppKwokYgUBklRxKdKWAzqcuEJc1qlzEfByGfZKcwC7FqFwX14wzpCwklw4xJc9oYajtujtDDnSK/RUjAsJlCUAtkgYu0nCkpV265ED7R5/J6pLglslis3WCYgJxYlMcZPbGIKpiqQ6uTmCxLe8ownR8KNqAfEApRIGMiX/m7OWEFJOpf4g2EbwClfGAMEkusdHS1R0SSVsNGeAXSkhk039IPkZwB6TEYU9/ukO0/7EZNV+tmL6uvHbl/cOmWcgHIcPffFgDCp9OURmY4y4+/esdtSZ57ZwyuZJBGQ7vSG9W22zZxYKQTTLhR9e6GTJoAzH391i+5spsRyZOXHl3Ze6xYKQ1M8+UDTeyJdHfwb/wDRHDKGSr9SqmE8WKD4AKrCJTSfkfCp7fATFiS9QK6RXVckvEFN78IlsdvlTKJV2tlUI+8Xggtm7Zu3GI3buEW2NFBV1ygGAHEwLuOziTOWxooHuwqar5UeCd62gISVKISAKPqeEYmR1qiyCcSwcRfR3qdN++F2S8fYyuD5fo0l834hBIDKXwNBz48IFWewTJxxTHCdBl/UXrpuJMsOpip38f5eDoAbMPQP9BF9snzIo7IriH9lCz2NEtACRhZsmGbF4z3SS2Y5glpqEs3M/aNetg5LN6RibvWOvKlJcYiWz3bkKiIufxUUW0y+Tm/QZuiYJKQhaSN16f8AKLlps2IdZLY60q77tpE0u8JZ+ZgX/UCPM0iMygDikzA5BLAuD/xqO/OGZS4QmWZPLAVsswU9KKNRTsLqx5EatttDLqtRKZiF/NhSOOzN3+kFLccTlYwqZt0q4E6d8Z1SldYGSSUmvFILjnQCE2PEkzVWt0GmaRc/tFQqoMhOVVGp8KDuhcb/AA0Z/rUNyzgb/SBNntJWSEhm2+btfM2zmjnQcYNWezHIgS0/tTrzOfNmhkJuXIidajwMmTUoGEB6ZBu9zkPWAFqmrQAKMFFYA0OtdvvGlIloDOlL5OQ/OkBb5Wgp7Llv9SzGn08ovZzHOfAuh4njHDCNnn4khQyUOXhD0Zn096wJuWaTL5Ej3tBSWC7t3xoqlugmYr49O1xL0gAeQ9mNV0VS0wegjIJU7knlGt6Iv1g4Zxl1a+DN3+Pf8iNomEUOEdDZmTvuX1ptHAPTmauaxhMyWvrFKKsQYrmMaLdkrLMTUaMmkadvOMd0VknHLmCWTiSSpZllLdkMArrCDUENhHzHKNk+bZRDLEiFR0dJEdFwK6jt3QB6RpoKbweSfH+oBdJz8gfflDtP+aM2p/WzLT0sHZorCv1izMBVr4CK65bjhtHaiefsK8+YlAJdmfPRuUZafbpk+ZhSogPTkwrzzi90otFEopVydNgzc4WwyUdWEZKO4zPA6wmbcpbUNqShXvay2JIuYBaAs4ip6mtWBi2LolqmMwCQlzQZk05UDw6bPUAkK+dCgoHRQGffhJpxitab4SkTWWMRLBtAAADy+YxaTigSnMo2u6SVLVJySWfdtq6GkTWbpGsIKVh1CgUS3jqTFG03ySjq5YwoFNyrifWKUhf6lh05VzrqBpGWU1n4GyMMR+ZbwzLUpzkHJrl9qAUi/caME2Yn9oYDc028IrybVOCEhBSlKnAYVLEhyeTHmYqSJ6kKmEqzzP7t4lYjhvyVac04r+glZ73mAqDFVSKVBrkHyjWWcMOO30gT0dwLlgsHB7TtRXLwg2pdMuGXeY0R8eTLPGfGMFe3TGQobg+/OMh0XA64g7Gh3oY2kxOJJfNsvThGFQlKbThWHTiatKEnw0hdvpjKFlSX+jWrmyh8xQ+zjvitMEgt2FKOVAfUxcVJkywKAE6VcngNTCgrU+UpG5DqNK5uE/1DW8iUgNblFKWAWl8gV/8AqCdIG2K8VJB6sJKsasTt2hkA+w4NlrBqalKnIHwhQqLlcxTswObacXgbNuoKqQylEppQJZJcZ6GkKkm/A+txWclbrvjqwEhJZ8JZzsDBjq0Uxom8Xc+hMU7PZQk0TiC0BWGjEMyhwOREEZMogBSF4k17JzHB8+DF4vBY8lLJJ+BRNkpyIHMMfNngffCgJaiFAu2TbjaCiJyFUw1Gis9fEZbwB6QYAwSli+jbfcw2csQbM9cFK1Jj+jsolC60eng8EQA2584qXNLwyh/uSW4ZCLqf59Mobpk1WsmXWNSueCezj3VtI13RIfE8vdYyUkE5Uy7qRsOiqGUOR+sJ1n4M1f45fyI0t5XgJKQcKllSgkBLO5y+YgaHWEsNqM1JJlrQysLKwuQGc9lR33in0iEnBL69QEsTQ+JIUknCtgoHQ78BFi5OpMsmzhIQVq+VOEFQYE5DNhXVo8/k9Vgo2GxIlWk9pZmzApdGRLagPZSaqyqX1g6KCBVm64qlq62XMlqUpylGFkspjixl6hIyrWCpofKIAllwsJJNKx0WQFZRc84B9JUPhg6dtqwD6SoonPX6Q/Tv5oy6r9bMwpIOXp6w1SC2w/vLbSJQcOeWdM/4MNnTndvDhpHXTZw5Y9mLvpQ/FJByGHKurn6QXtUyWU1Qs0rQd2ZrAjpTKKVomDT6V/iLUy0KmIxrLJLMlPo/0habU2hk8OmLBl6WtLYXWE0BBILCrsxJBrlFWbLSxNBUBIBqUtrXbXnF9Up86UJIGQSMxxffnCKu4ApcfpSSNt/NvOKzrbeRlN0IpIqWOxkHtYCNAVMHie2LHVqAEsBm+Zy9NGi7IuxKjQATNRoRuH/sRQvhOBOEoAWclDbiNDlrBs2QZXerLEVZJSZQqAUlQzqymL+IiMorm6W0LZ7RfuKxpnLSlqJqrcnaukbGy3VKTXCNDoTtpC4w3rI6y7pywkUejlnUiUSWBWp2Ay2gspNDqfWFUGOwf+uUKwIJf1jUopLCMjlubbFC6PpGP6U2IBYWl60O3lGulytaaU2iC8LIJiCGpl78YicVKLQVzcZJgro5aZapSlKwiYn5lKL00IJ0O0XsJn1UCJf7dV8VDRPDlGOnyF2eZ8r88jV2I5xqrPfImpShHZWulf0hqqG+UJhJr4vyaLIZ+cfZOpiSpuxKyA/UsClOApzMIiR20IJyQovxLPlxJiwuSPhygaAuav2R6uo97GEWkGcR+1HFqn+IaKzwUJkkhAKfmlqLcg9P+v0hZ0kp+Kj5SxUNxuB+4DXui/ISCZiTqQeFQHPimKUm1BDy10Caiv6Saeb5bxZL2LfK4K9rShaAaYWz24A6GMuoKnTGBObAnbffKCt6TQMQDuohpYPmvjw8YsXNdnVjER2iKhshwhcm7JKPobHFEXN+fSLKZIAAZmAHgP6hyQX1p78YnMs7Gu2ehhUy3rxb6a8Y3LhYOS028jJebsI1/RA/ED7HujLyEnXL35xq+jAHW933jJqnmDOjoY4sRorztcqWkLnEBIUGUQSymLGgprWHWC2y5yMcshSMgWIybcCG3pZFTQhA+Qq+J2ik4WyGEVcs4cRNY7KmWnChwkEsCSQkHROyRoNI4B6YBXVNmdcSZ2KUSrCjFJJSz1UEJcJ2AJIYPmW0YFYzFiC0WllJwgu7JlAORMKVDCcQJSip4B408s8YAJJQ4NHQ5BjosBCe6A1+5CDKhAe/A4TwBh1D+aM9/wCDMvPHvlpEE+WcwHJpw/iCKpL8dR5RMmzAAE6j2I6kbEjizqcmZe8rs6xBSxc8PCM5Z/hLaYCSH131Gj7j+o9Atd4SpRZamOzF+HDKM/etqs898SFPoW823izjOfKK74VrDfAMRJCpbuCqYoAgMWcsA+gAgjeMntJLNXCeSqDzYxmVXeUKxS1EVo4P0i2qfNUGIByzKyMtsXKDNueYkNUtZjIuzymXiS5xy3IbMDTu0rFOzWdVrmOQAgM5IYE7J4f3EZkFQ7ZcftAAHe3zd8EpN5rQkBIQAA3y18ov0Zy5ZTuK4cR/sVF1os83rHY1YaPyEX13qkD5vAH7QItlrVMbERTg31iu0aI0pGSd8m/IYTeaX1PFonl3igkdowCEKIu64ilazVSrbKOa0jvHGLEiZKL9saZEMPPhGNUIawOgikqE/DHLUtejY3hd0qcCkkc6d0ZG13bMsqqMtGxr6MQY5NI5T6kwt6VPyNjrZR8InsV8pB+coWzNNBIYZDEKjOLJtqgpUz4JBAFJg0B0q+Z8BAyZKSRUV490LZbulqUASEk0qC2fCFyokvY6Oqg+Gjj0gOMlLDEAKDMB/wB24OxyiKSJ89Ty0kbqNTpR6NyAEaNHQ9Qqky/+sTJua0oT2VoY7H+IUoJ+ZDnbs/GBFdfRpMsBSziXmdhy4vrBMWZIoch9hGbnXhNqkrVShoPtERtU5f6lHlT0jTGhpeTLPVKT5iarq07hs4jVaJYNG/mM4rrm/U3rFqwypiT2qDi3OJ6ePYvrt+EFjMltx9IOdGP8g+kAUDwrpGh6Mj4g1cGMuo/Bm7SNuaZrd/KGke/CHE6xDNmgNiUkPuQH8Y4Z6Ez11qTMnpXiK5gSpKySkgB3Alto+xy+asafIMBwgFdVxdVM6wrBIAAAlpTRmBJckkjPIE6QdBflAA+WIWGyo6JAh+sB7/V2U5+2gzhgLf4oPe0Oo4mjNqP1sz65xeETaCQDtD5cqvfCiS1d46iwchxf2QqUVZjh3bRGuxoAfCnwHHPmYtJlBz55w1StK+84vux4FuGfJRRZQKgAE/SHqkpP6RzYRaEp61029iO6nzMTvDpoDXhd4Wnshi/ltAZd3zBmhR5V9I2Jle/B4YmXX3Q6ch9oZG9pCZaZNmQRY5h/QriGieRc8wmtI1CZZ19mJeq8fSJepfor2hm0XIdVDjSGm4j+4eEaUSd+LU4f3D0ycz4ecV7iRbtYmX/Jz+7y1hfyJTOFDwjQTJTFtIlly35NE9xIhaaOQVZruwhlAE8PQxZTZU54Utsw9PecEBLp9frDFy2OWmcUdjfsYqYpeCtLs6f2Jz2FB7aJxKSHZCRswESol1px8YcEc4U5P7GqtCdaQ9TSGdarLy8POJeqEcmU7nhyp4RGUXwyjabM7uActK+kQ/hQnTvAz9jSCK1Z0hk5NHZzDFYxbqXkGizAVbj3ff7wkyp9Przi82fukKuQCaU097RZSKdNFSVLIZqgRoujqO33f1AdMohhttB640svuMI1MsxZp0kMTRb6R3r+Fs65oDlmSGzUcqatU90YKXcsmepQtVsa1UdKsklQBCXUACWIokjvaN50gucWlMtJWU4JiZmT4sLuG7487vKxm22yeB2ZoCghDISHQQMJWC6lEEkHuMcfB3EH+g9tmSJ8yxTi7B5dXFMwngpJxDkY3tBHmfSyYmWbKuWSi1JTLBljtFIAcBR/cC6W2NaR6JYSoy042CykYgMgohyBwBgJLUhMdDkQsCArkecULwspWzDJ4IJ05QrCLxlteRc4blhmeTcy2oz5iv1hDcy/9dhXzjQlTQjc4d3ExHaxM2q55jk0bn/ESC5l1+Xk8aA17o4j3vEdxIlaWBn03Sv/AF8YaLlXphbnGhKYUsBEdxMO1gZtVyzNcPifVoRVzTC5dObe6Rol8I5Zie5mHaQM9+TTA/yvzzh35NMqTh3Z8vARoUiOIie4mT2sDN/ks3TCe/Pyh6Lpmf6+P8e2jRJT/cc22kT3MyvaQM5NuabQMk99Y43PM/18Y0gAjho0VepmHa1mb/J5z5IYcYd+UzTUhPJ40TVjsoFqZB2kDPm6F7J8YfIulb1w58T5NB2OevdEPUSJWlgCFXQdx7zhPylehT5/aDLPzhSYO4mT20DOJumZsnhXSO/J1l6J8Y0R/uGzEHCoJoSC3A6RK1MyO0gZk3LMcBk/9tPCO/Jpj/p8TBOZItJFFJxl9aAMCP017QI5GJUSpwmOVAoDsHqcmen+y/8AojcxbuZkdnWDhcS9w/M/aLl12FSC5IipZrpmJwA4ez1ZUXqVYpKlmgq5QvyixLs9q7IKwGwA1BKgDJCj8mZSJx5qHcuV0pLBeGnjF5QXUiM5L6GWdM9M1KT2QeyoqU63BC3KnBDHxi8mTauyFTABhlA4c3BlGacmyEwClcQjrNZJ6R2lhyoFRBZx1ctJNE1OJK/EdycGgqXZ0QkypypxKlzFLUsYmZJUSaDU1zMaEpMB7LYZyVBRKS2Zd1EYJCanDXtIUruA4RYkSp5CApTNMJUQp3Qy2RVNe1g84MAFZULFK5kTQlXWkEukBi9AhIJNBUqCj3x0SBNJzhifpHR0SQx6o45+EdHQFjhl4esLCR0QQMma+94RWUdHRPoj2KdYQZnl9YWOiqJZLL+0RTMxHR0WAk0h8uOjoAI/fpCnMc46OirKjjnDV5+MdHQeifYukcPt6iOjoqifY2TnDk5x0dEksReR5wivl7oSOgKoklfeIk594hY6JRI9GfeYZqY6OiQEHzDkYeco6OiQOTl74w9eUdHQARyNecdHR0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5368" name="Picture 10" descr="http://alkatrion.com/wp-content/uploads/2012/07/%D0%91%D0%B8%D1%86%D0%B8%D0%BA%D0%BB%D0%B5%D1%82-%D0%A0%D1%83%D0%B4%D0%B6.-1877.jpg"/>
          <p:cNvPicPr>
            <a:picLocks noChangeAspect="1" noChangeArrowheads="1"/>
          </p:cNvPicPr>
          <p:nvPr/>
        </p:nvPicPr>
        <p:blipFill>
          <a:blip r:embed="rId2"/>
          <a:srcRect r="11896"/>
          <a:stretch>
            <a:fillRect/>
          </a:stretch>
        </p:blipFill>
        <p:spPr bwMode="auto">
          <a:xfrm>
            <a:off x="2627313" y="1916113"/>
            <a:ext cx="39608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«</a:t>
            </a:r>
            <a:r>
              <a:rPr lang="ru-RU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Сейфети</a:t>
            </a: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»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5084763"/>
            <a:ext cx="78486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Маленькое переднее колесо этого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велосипеда позволило конструкторам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упростить руль  (1884 г.). </a:t>
            </a:r>
          </a:p>
        </p:txBody>
      </p:sp>
      <p:pic>
        <p:nvPicPr>
          <p:cNvPr id="16388" name="Picture 1" descr="C:\Users\Галин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060575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374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Поток</vt:lpstr>
      <vt:lpstr>Диаграмма</vt:lpstr>
      <vt:lpstr>Точечный рисунок</vt:lpstr>
      <vt:lpstr>Image</vt:lpstr>
      <vt:lpstr>Слайд 1</vt:lpstr>
      <vt:lpstr>     ЗАГАДКА У него – два колеса  И седло на раме, Две педали есть внизу,  Крутят их ногами. </vt:lpstr>
      <vt:lpstr>Из  истории </vt:lpstr>
      <vt:lpstr>Велосипед – «самокат» </vt:lpstr>
      <vt:lpstr>«Костотряс»</vt:lpstr>
      <vt:lpstr>«Паук» </vt:lpstr>
      <vt:lpstr>«Кенгуру» </vt:lpstr>
      <vt:lpstr>«Бициклет рудж» </vt:lpstr>
      <vt:lpstr>«Сейфети» </vt:lpstr>
      <vt:lpstr>«Раллей»</vt:lpstr>
      <vt:lpstr>У кого из вас есть велосипед? Знаете ли вы, как он устроен?</vt:lpstr>
      <vt:lpstr>Устройство велосипеда</vt:lpstr>
      <vt:lpstr>Где вы катаетесь на велосипедах?</vt:lpstr>
      <vt:lpstr>Чем необычны эти велосипеды?</vt:lpstr>
      <vt:lpstr>Задание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2025-01-05T16:05:38Z</dcterms:created>
  <dcterms:modified xsi:type="dcterms:W3CDTF">2025-01-05T16:08:39Z</dcterms:modified>
</cp:coreProperties>
</file>